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sldIdLst>
    <p:sldId id="256" r:id="rId5"/>
    <p:sldId id="257" r:id="rId6"/>
    <p:sldId id="259" r:id="rId7"/>
    <p:sldId id="269" r:id="rId8"/>
    <p:sldId id="271" r:id="rId9"/>
    <p:sldId id="270" r:id="rId10"/>
    <p:sldId id="272" r:id="rId11"/>
    <p:sldId id="261" r:id="rId12"/>
    <p:sldId id="266" r:id="rId13"/>
    <p:sldId id="267" r:id="rId14"/>
    <p:sldId id="268" r:id="rId15"/>
    <p:sldId id="260" r:id="rId16"/>
    <p:sldId id="258" r:id="rId17"/>
    <p:sldId id="265" r:id="rId18"/>
    <p:sldId id="273" r:id="rId19"/>
    <p:sldId id="274" r:id="rId20"/>
    <p:sldId id="262" r:id="rId21"/>
    <p:sldId id="275" r:id="rId22"/>
    <p:sldId id="277" r:id="rId23"/>
    <p:sldId id="278" r:id="rId24"/>
    <p:sldId id="279" r:id="rId25"/>
    <p:sldId id="282" r:id="rId26"/>
    <p:sldId id="281" r:id="rId27"/>
    <p:sldId id="280"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0000"/>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FE8FBE-4CE9-47CA-9376-C3284FF5BA45}" v="2" dt="2020-01-28T16:51:29.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248" autoAdjust="0"/>
  </p:normalViewPr>
  <p:slideViewPr>
    <p:cSldViewPr snapToGrid="0">
      <p:cViewPr varScale="1">
        <p:scale>
          <a:sx n="65" d="100"/>
          <a:sy n="65" d="100"/>
        </p:scale>
        <p:origin x="135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36A90-6B59-45AD-BBA1-85AFD032E8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dgm:spPr>
        <a:solidFill>
          <a:schemeClr val="accent5">
            <a:lumMod val="50000"/>
          </a:schemeClr>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Conversation</a:t>
          </a:r>
        </a:p>
      </dgm:t>
    </dgm:pt>
    <dgm:pt modelId="{B5DFE748-686E-4A08-944E-9D07F9FA6B48}" type="parTrans" cxnId="{17C9D25A-BC5F-418E-9A4A-29DD9C57BD39}">
      <dgm:prSet/>
      <dgm:spPr/>
      <dgm:t>
        <a:bodyPr/>
        <a:lstStyle/>
        <a:p>
          <a:endParaRPr lang="en-US"/>
        </a:p>
      </dgm:t>
    </dgm:pt>
    <dgm:pt modelId="{FD3AFE35-532F-4AE8-BAB4-DFA3B4B611F6}" type="sibTrans" cxnId="{17C9D25A-BC5F-418E-9A4A-29DD9C57BD39}">
      <dgm:prSet/>
      <dgm:spPr/>
      <dgm:t>
        <a:bodyPr/>
        <a:lstStyle/>
        <a:p>
          <a:endParaRPr lang="en-US"/>
        </a:p>
      </dgm:t>
    </dgm:pt>
    <dgm:pt modelId="{A533B6C7-3203-4AEE-95BC-E867D49C88B5}">
      <dgm:prSet phldrT="[Text]"/>
      <dgm:spPr>
        <a:solidFill>
          <a:schemeClr val="accent2">
            <a:lumMod val="75000"/>
          </a:schemeClr>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Questions</a:t>
          </a:r>
        </a:p>
      </dgm:t>
    </dgm:pt>
    <dgm:pt modelId="{4FCAF1A9-8A97-45AC-B4A5-B91AEE5BC9BB}" type="parTrans" cxnId="{0FE563DE-8338-4B45-BCFD-251C8642CABA}">
      <dgm:prSet/>
      <dgm:spPr/>
      <dgm:t>
        <a:bodyPr/>
        <a:lstStyle/>
        <a:p>
          <a:endParaRPr lang="en-US"/>
        </a:p>
      </dgm:t>
    </dgm:pt>
    <dgm:pt modelId="{634EAA8A-B09B-42FE-8301-99FBFB2B9BD8}" type="sibTrans" cxnId="{0FE563DE-8338-4B45-BCFD-251C8642CABA}">
      <dgm:prSet/>
      <dgm:spPr/>
      <dgm:t>
        <a:bodyPr/>
        <a:lstStyle/>
        <a:p>
          <a:endParaRPr lang="en-US"/>
        </a:p>
      </dgm:t>
    </dgm:pt>
    <dgm:pt modelId="{4A4045ED-A119-4AA6-9C68-5FB2FD000427}">
      <dgm:prSet phldrT="[Text]"/>
      <dgm:spPr>
        <a:solidFill>
          <a:srgbClr val="00B050"/>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Concerns</a:t>
          </a:r>
        </a:p>
      </dgm:t>
    </dgm:pt>
    <dgm:pt modelId="{3AFC7164-9B18-4D91-8BCD-E06AEDF44A1B}" type="parTrans" cxnId="{1BD59E24-EEF8-4998-8DB1-3343142CAF57}">
      <dgm:prSet/>
      <dgm:spPr/>
      <dgm:t>
        <a:bodyPr/>
        <a:lstStyle/>
        <a:p>
          <a:endParaRPr lang="en-US"/>
        </a:p>
      </dgm:t>
    </dgm:pt>
    <dgm:pt modelId="{858335E1-0756-4935-AE41-5B216DCCD948}" type="sibTrans" cxnId="{1BD59E24-EEF8-4998-8DB1-3343142CAF57}">
      <dgm:prSet/>
      <dgm:spPr/>
      <dgm:t>
        <a:bodyPr/>
        <a:lstStyle/>
        <a:p>
          <a:endParaRPr lang="en-US"/>
        </a:p>
      </dgm:t>
    </dgm:pt>
    <dgm:pt modelId="{183A34DF-AA92-49E1-8191-0CF6AD17A6AA}" type="pres">
      <dgm:prSet presAssocID="{2A136A90-6B59-45AD-BBA1-85AFD032E8F8}" presName="linear" presStyleCnt="0">
        <dgm:presLayoutVars>
          <dgm:dir/>
          <dgm:animLvl val="lvl"/>
          <dgm:resizeHandles val="exact"/>
        </dgm:presLayoutVars>
      </dgm:prSet>
      <dgm:spPr/>
    </dgm:pt>
    <dgm:pt modelId="{8F706C0E-1AB2-4161-86CE-4B3594B6EE51}" type="pres">
      <dgm:prSet presAssocID="{620EFBB7-0769-4554-96E3-51B5B6698D5A}" presName="parentLin" presStyleCnt="0"/>
      <dgm:spPr/>
    </dgm:pt>
    <dgm:pt modelId="{428AD880-175D-49F1-A1F6-97F367C387BF}" type="pres">
      <dgm:prSet presAssocID="{620EFBB7-0769-4554-96E3-51B5B6698D5A}" presName="parentLeftMargin" presStyleLbl="node1" presStyleIdx="0" presStyleCnt="3"/>
      <dgm:spPr/>
    </dgm:pt>
    <dgm:pt modelId="{A8B898EB-38C9-408E-9FE2-CB5C874FA50A}" type="pres">
      <dgm:prSet presAssocID="{620EFBB7-0769-4554-96E3-51B5B6698D5A}" presName="parentText" presStyleLbl="node1" presStyleIdx="0" presStyleCnt="3">
        <dgm:presLayoutVars>
          <dgm:chMax val="0"/>
          <dgm:bulletEnabled val="1"/>
        </dgm:presLayoutVars>
      </dgm:prSet>
      <dgm:spPr/>
    </dgm:pt>
    <dgm:pt modelId="{010CCE66-3FB9-4F51-BDBC-33ABD28D8225}" type="pres">
      <dgm:prSet presAssocID="{620EFBB7-0769-4554-96E3-51B5B6698D5A}" presName="negativeSpace" presStyleCnt="0"/>
      <dgm:spPr/>
    </dgm:pt>
    <dgm:pt modelId="{CD67A140-C3A5-43E4-BD28-3C31B61E6EA3}" type="pres">
      <dgm:prSet presAssocID="{620EFBB7-0769-4554-96E3-51B5B6698D5A}" presName="childText" presStyleLbl="conFgAcc1" presStyleIdx="0" presStyleCnt="3">
        <dgm:presLayoutVars>
          <dgm:bulletEnabled val="1"/>
        </dgm:presLayoutVars>
      </dgm:prSet>
      <dgm:spPr>
        <a:ln>
          <a:solidFill>
            <a:schemeClr val="accent5">
              <a:lumMod val="50000"/>
            </a:schemeClr>
          </a:solidFill>
        </a:ln>
      </dgm:spPr>
    </dgm:pt>
    <dgm:pt modelId="{B5CDED1F-8360-491C-9402-4F19E16BD667}" type="pres">
      <dgm:prSet presAssocID="{FD3AFE35-532F-4AE8-BAB4-DFA3B4B611F6}" presName="spaceBetweenRectangles" presStyleCnt="0"/>
      <dgm:spPr/>
    </dgm:pt>
    <dgm:pt modelId="{77070C8B-4365-4FE5-A117-9CDBA9EA1B7B}" type="pres">
      <dgm:prSet presAssocID="{A533B6C7-3203-4AEE-95BC-E867D49C88B5}" presName="parentLin" presStyleCnt="0"/>
      <dgm:spPr/>
    </dgm:pt>
    <dgm:pt modelId="{1281A6D2-5A4B-4B28-A324-2451A8523897}" type="pres">
      <dgm:prSet presAssocID="{A533B6C7-3203-4AEE-95BC-E867D49C88B5}" presName="parentLeftMargin" presStyleLbl="node1" presStyleIdx="0" presStyleCnt="3"/>
      <dgm:spPr/>
    </dgm:pt>
    <dgm:pt modelId="{9F236B2A-6433-401D-953E-FC86D923A3BE}" type="pres">
      <dgm:prSet presAssocID="{A533B6C7-3203-4AEE-95BC-E867D49C88B5}" presName="parentText" presStyleLbl="node1" presStyleIdx="1" presStyleCnt="3">
        <dgm:presLayoutVars>
          <dgm:chMax val="0"/>
          <dgm:bulletEnabled val="1"/>
        </dgm:presLayoutVars>
      </dgm:prSet>
      <dgm:spPr/>
    </dgm:pt>
    <dgm:pt modelId="{622D5052-0558-4614-99B8-0AD5AD5D765D}" type="pres">
      <dgm:prSet presAssocID="{A533B6C7-3203-4AEE-95BC-E867D49C88B5}" presName="negativeSpace" presStyleCnt="0"/>
      <dgm:spPr/>
    </dgm:pt>
    <dgm:pt modelId="{87E2FD7C-0729-47B8-B1FB-A44E439BE764}" type="pres">
      <dgm:prSet presAssocID="{A533B6C7-3203-4AEE-95BC-E867D49C88B5}" presName="childText" presStyleLbl="conFgAcc1" presStyleIdx="1" presStyleCnt="3">
        <dgm:presLayoutVars>
          <dgm:bulletEnabled val="1"/>
        </dgm:presLayoutVars>
      </dgm:prSet>
      <dgm:spPr>
        <a:ln>
          <a:solidFill>
            <a:schemeClr val="accent2"/>
          </a:solidFill>
        </a:ln>
      </dgm:spPr>
    </dgm:pt>
    <dgm:pt modelId="{6052B25F-36DF-4A5F-BA08-1F9785D05B9B}" type="pres">
      <dgm:prSet presAssocID="{634EAA8A-B09B-42FE-8301-99FBFB2B9BD8}" presName="spaceBetweenRectangles" presStyleCnt="0"/>
      <dgm:spPr/>
    </dgm:pt>
    <dgm:pt modelId="{C731DBC8-0E99-4639-ACA2-7ACEFA2844BF}" type="pres">
      <dgm:prSet presAssocID="{4A4045ED-A119-4AA6-9C68-5FB2FD000427}" presName="parentLin" presStyleCnt="0"/>
      <dgm:spPr/>
    </dgm:pt>
    <dgm:pt modelId="{35933558-DB26-4802-B4E2-672716F88346}" type="pres">
      <dgm:prSet presAssocID="{4A4045ED-A119-4AA6-9C68-5FB2FD000427}" presName="parentLeftMargin" presStyleLbl="node1" presStyleIdx="1" presStyleCnt="3"/>
      <dgm:spPr/>
    </dgm:pt>
    <dgm:pt modelId="{12FEB779-618B-4854-88E9-390575D436B8}" type="pres">
      <dgm:prSet presAssocID="{4A4045ED-A119-4AA6-9C68-5FB2FD000427}" presName="parentText" presStyleLbl="node1" presStyleIdx="2" presStyleCnt="3">
        <dgm:presLayoutVars>
          <dgm:chMax val="0"/>
          <dgm:bulletEnabled val="1"/>
        </dgm:presLayoutVars>
      </dgm:prSet>
      <dgm:spPr/>
    </dgm:pt>
    <dgm:pt modelId="{0E7DA70E-372B-453D-9992-B9F46E5D404C}" type="pres">
      <dgm:prSet presAssocID="{4A4045ED-A119-4AA6-9C68-5FB2FD000427}" presName="negativeSpace" presStyleCnt="0"/>
      <dgm:spPr/>
    </dgm:pt>
    <dgm:pt modelId="{E7351307-5BD1-403B-A1BF-1058796C5E99}" type="pres">
      <dgm:prSet presAssocID="{4A4045ED-A119-4AA6-9C68-5FB2FD000427}" presName="childText" presStyleLbl="conFgAcc1" presStyleIdx="2" presStyleCnt="3">
        <dgm:presLayoutVars>
          <dgm:bulletEnabled val="1"/>
        </dgm:presLayoutVars>
      </dgm:prSet>
      <dgm:spPr>
        <a:ln>
          <a:solidFill>
            <a:srgbClr val="FFD347"/>
          </a:solidFill>
        </a:ln>
      </dgm:spPr>
    </dgm:pt>
  </dgm:ptLst>
  <dgm:cxnLst>
    <dgm:cxn modelId="{4C47BF0C-5B6B-47F0-A6B5-4894696B5CAD}" type="presOf" srcId="{620EFBB7-0769-4554-96E3-51B5B6698D5A}" destId="{A8B898EB-38C9-408E-9FE2-CB5C874FA50A}" srcOrd="1" destOrd="0" presId="urn:microsoft.com/office/officeart/2005/8/layout/list1"/>
    <dgm:cxn modelId="{1BD59E24-EEF8-4998-8DB1-3343142CAF57}" srcId="{2A136A90-6B59-45AD-BBA1-85AFD032E8F8}" destId="{4A4045ED-A119-4AA6-9C68-5FB2FD000427}" srcOrd="2" destOrd="0" parTransId="{3AFC7164-9B18-4D91-8BCD-E06AEDF44A1B}" sibTransId="{858335E1-0756-4935-AE41-5B216DCCD948}"/>
    <dgm:cxn modelId="{72FBC52A-80BD-4D8D-8201-EC70459479E5}" type="presOf" srcId="{A533B6C7-3203-4AEE-95BC-E867D49C88B5}" destId="{9F236B2A-6433-401D-953E-FC86D923A3BE}" srcOrd="1" destOrd="0" presId="urn:microsoft.com/office/officeart/2005/8/layout/list1"/>
    <dgm:cxn modelId="{FFC7372E-FB9E-4701-9673-F683E4BC8F79}" type="presOf" srcId="{4A4045ED-A119-4AA6-9C68-5FB2FD000427}" destId="{35933558-DB26-4802-B4E2-672716F88346}" srcOrd="0" destOrd="0" presId="urn:microsoft.com/office/officeart/2005/8/layout/list1"/>
    <dgm:cxn modelId="{AE191E4D-5CAB-4318-B26C-FF45842DE147}" type="presOf" srcId="{A533B6C7-3203-4AEE-95BC-E867D49C88B5}" destId="{1281A6D2-5A4B-4B28-A324-2451A8523897}" srcOrd="0" destOrd="0" presId="urn:microsoft.com/office/officeart/2005/8/layout/list1"/>
    <dgm:cxn modelId="{17C9D25A-BC5F-418E-9A4A-29DD9C57BD39}" srcId="{2A136A90-6B59-45AD-BBA1-85AFD032E8F8}" destId="{620EFBB7-0769-4554-96E3-51B5B6698D5A}" srcOrd="0" destOrd="0" parTransId="{B5DFE748-686E-4A08-944E-9D07F9FA6B48}" sibTransId="{FD3AFE35-532F-4AE8-BAB4-DFA3B4B611F6}"/>
    <dgm:cxn modelId="{8028E8BF-8455-4118-B99A-A0686340C34D}" type="presOf" srcId="{2A136A90-6B59-45AD-BBA1-85AFD032E8F8}" destId="{183A34DF-AA92-49E1-8191-0CF6AD17A6AA}" srcOrd="0" destOrd="0" presId="urn:microsoft.com/office/officeart/2005/8/layout/list1"/>
    <dgm:cxn modelId="{DAB080D3-9720-409D-92F9-E4C628DAB5DB}" type="presOf" srcId="{620EFBB7-0769-4554-96E3-51B5B6698D5A}" destId="{428AD880-175D-49F1-A1F6-97F367C387BF}" srcOrd="0" destOrd="0" presId="urn:microsoft.com/office/officeart/2005/8/layout/list1"/>
    <dgm:cxn modelId="{F8ADA4DB-B32F-4B73-8A10-82145969B0D4}" type="presOf" srcId="{4A4045ED-A119-4AA6-9C68-5FB2FD000427}" destId="{12FEB779-618B-4854-88E9-390575D436B8}" srcOrd="1" destOrd="0" presId="urn:microsoft.com/office/officeart/2005/8/layout/list1"/>
    <dgm:cxn modelId="{0FE563DE-8338-4B45-BCFD-251C8642CABA}" srcId="{2A136A90-6B59-45AD-BBA1-85AFD032E8F8}" destId="{A533B6C7-3203-4AEE-95BC-E867D49C88B5}" srcOrd="1" destOrd="0" parTransId="{4FCAF1A9-8A97-45AC-B4A5-B91AEE5BC9BB}" sibTransId="{634EAA8A-B09B-42FE-8301-99FBFB2B9BD8}"/>
    <dgm:cxn modelId="{35086FED-D703-4638-98BD-FE920FA5FBDD}" type="presParOf" srcId="{183A34DF-AA92-49E1-8191-0CF6AD17A6AA}" destId="{8F706C0E-1AB2-4161-86CE-4B3594B6EE51}" srcOrd="0" destOrd="0" presId="urn:microsoft.com/office/officeart/2005/8/layout/list1"/>
    <dgm:cxn modelId="{3FD846C1-1AA1-4813-BE57-63765B60AAC5}" type="presParOf" srcId="{8F706C0E-1AB2-4161-86CE-4B3594B6EE51}" destId="{428AD880-175D-49F1-A1F6-97F367C387BF}" srcOrd="0" destOrd="0" presId="urn:microsoft.com/office/officeart/2005/8/layout/list1"/>
    <dgm:cxn modelId="{5B04AB5B-9799-43BD-8D52-7AC40E55F47A}" type="presParOf" srcId="{8F706C0E-1AB2-4161-86CE-4B3594B6EE51}" destId="{A8B898EB-38C9-408E-9FE2-CB5C874FA50A}" srcOrd="1" destOrd="0" presId="urn:microsoft.com/office/officeart/2005/8/layout/list1"/>
    <dgm:cxn modelId="{5E58D9F8-1C6A-4C88-8692-866BDA2FB234}" type="presParOf" srcId="{183A34DF-AA92-49E1-8191-0CF6AD17A6AA}" destId="{010CCE66-3FB9-4F51-BDBC-33ABD28D8225}" srcOrd="1" destOrd="0" presId="urn:microsoft.com/office/officeart/2005/8/layout/list1"/>
    <dgm:cxn modelId="{5B5BD3E0-6AA5-405C-86F6-6189D7D1BBB2}" type="presParOf" srcId="{183A34DF-AA92-49E1-8191-0CF6AD17A6AA}" destId="{CD67A140-C3A5-43E4-BD28-3C31B61E6EA3}" srcOrd="2" destOrd="0" presId="urn:microsoft.com/office/officeart/2005/8/layout/list1"/>
    <dgm:cxn modelId="{88AA28E7-36CD-44A7-8ADB-4D1F8916FBC1}" type="presParOf" srcId="{183A34DF-AA92-49E1-8191-0CF6AD17A6AA}" destId="{B5CDED1F-8360-491C-9402-4F19E16BD667}" srcOrd="3" destOrd="0" presId="urn:microsoft.com/office/officeart/2005/8/layout/list1"/>
    <dgm:cxn modelId="{FF7413D7-D548-4681-A585-70D1AABC67F9}" type="presParOf" srcId="{183A34DF-AA92-49E1-8191-0CF6AD17A6AA}" destId="{77070C8B-4365-4FE5-A117-9CDBA9EA1B7B}" srcOrd="4" destOrd="0" presId="urn:microsoft.com/office/officeart/2005/8/layout/list1"/>
    <dgm:cxn modelId="{71A0FD2B-4499-4733-9591-DA4C05395BCE}" type="presParOf" srcId="{77070C8B-4365-4FE5-A117-9CDBA9EA1B7B}" destId="{1281A6D2-5A4B-4B28-A324-2451A8523897}" srcOrd="0" destOrd="0" presId="urn:microsoft.com/office/officeart/2005/8/layout/list1"/>
    <dgm:cxn modelId="{30A09A04-D072-417D-A61D-934C676DCDCF}" type="presParOf" srcId="{77070C8B-4365-4FE5-A117-9CDBA9EA1B7B}" destId="{9F236B2A-6433-401D-953E-FC86D923A3BE}" srcOrd="1" destOrd="0" presId="urn:microsoft.com/office/officeart/2005/8/layout/list1"/>
    <dgm:cxn modelId="{524522B1-B159-42B4-B665-C9379A55DCC7}" type="presParOf" srcId="{183A34DF-AA92-49E1-8191-0CF6AD17A6AA}" destId="{622D5052-0558-4614-99B8-0AD5AD5D765D}" srcOrd="5" destOrd="0" presId="urn:microsoft.com/office/officeart/2005/8/layout/list1"/>
    <dgm:cxn modelId="{E7BEC372-D400-47C9-A797-96ADB89A1753}" type="presParOf" srcId="{183A34DF-AA92-49E1-8191-0CF6AD17A6AA}" destId="{87E2FD7C-0729-47B8-B1FB-A44E439BE764}" srcOrd="6" destOrd="0" presId="urn:microsoft.com/office/officeart/2005/8/layout/list1"/>
    <dgm:cxn modelId="{417F3911-D9AF-4E19-9D90-8109AFEFCD0B}" type="presParOf" srcId="{183A34DF-AA92-49E1-8191-0CF6AD17A6AA}" destId="{6052B25F-36DF-4A5F-BA08-1F9785D05B9B}" srcOrd="7" destOrd="0" presId="urn:microsoft.com/office/officeart/2005/8/layout/list1"/>
    <dgm:cxn modelId="{3DE435C5-4ABA-458C-BF3A-884235FEC02F}" type="presParOf" srcId="{183A34DF-AA92-49E1-8191-0CF6AD17A6AA}" destId="{C731DBC8-0E99-4639-ACA2-7ACEFA2844BF}" srcOrd="8" destOrd="0" presId="urn:microsoft.com/office/officeart/2005/8/layout/list1"/>
    <dgm:cxn modelId="{9CE7FB1B-7AC6-451B-AD05-46E39FAC0010}" type="presParOf" srcId="{C731DBC8-0E99-4639-ACA2-7ACEFA2844BF}" destId="{35933558-DB26-4802-B4E2-672716F88346}" srcOrd="0" destOrd="0" presId="urn:microsoft.com/office/officeart/2005/8/layout/list1"/>
    <dgm:cxn modelId="{D7FA96C3-741B-437E-86F3-1F9B666F84B5}" type="presParOf" srcId="{C731DBC8-0E99-4639-ACA2-7ACEFA2844BF}" destId="{12FEB779-618B-4854-88E9-390575D436B8}" srcOrd="1" destOrd="0" presId="urn:microsoft.com/office/officeart/2005/8/layout/list1"/>
    <dgm:cxn modelId="{3A498131-4138-44B4-9C9F-8B31018D776D}" type="presParOf" srcId="{183A34DF-AA92-49E1-8191-0CF6AD17A6AA}" destId="{0E7DA70E-372B-453D-9992-B9F46E5D404C}" srcOrd="9" destOrd="0" presId="urn:microsoft.com/office/officeart/2005/8/layout/list1"/>
    <dgm:cxn modelId="{14BB65EA-6E97-4ECF-BD27-4835B736C81E}" type="presParOf" srcId="{183A34DF-AA92-49E1-8191-0CF6AD17A6AA}" destId="{E7351307-5BD1-403B-A1BF-1058796C5E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A136A90-6B59-45AD-BBA1-85AFD032E8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custT="1"/>
      <dgm:spPr>
        <a:solidFill>
          <a:schemeClr val="accent5">
            <a:lumMod val="50000"/>
          </a:schemeClr>
        </a:solidFill>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Take time to reflect on your child and his/her experience, strengths</a:t>
          </a:r>
        </a:p>
      </dgm:t>
    </dgm:pt>
    <dgm:pt modelId="{B5DFE748-686E-4A08-944E-9D07F9FA6B48}" type="parTrans" cxnId="{17C9D25A-BC5F-418E-9A4A-29DD9C57BD39}">
      <dgm:prSet/>
      <dgm:spPr/>
      <dgm:t>
        <a:bodyPr/>
        <a:lstStyle/>
        <a:p>
          <a:endParaRPr lang="en-US"/>
        </a:p>
      </dgm:t>
    </dgm:pt>
    <dgm:pt modelId="{FD3AFE35-532F-4AE8-BAB4-DFA3B4B611F6}" type="sibTrans" cxnId="{17C9D25A-BC5F-418E-9A4A-29DD9C57BD39}">
      <dgm:prSet/>
      <dgm:spPr/>
      <dgm:t>
        <a:bodyPr/>
        <a:lstStyle/>
        <a:p>
          <a:endParaRPr lang="en-US"/>
        </a:p>
      </dgm:t>
    </dgm:pt>
    <dgm:pt modelId="{A533B6C7-3203-4AEE-95BC-E867D49C88B5}">
      <dgm:prSet phldrT="[Text]" custT="1"/>
      <dgm:spPr>
        <a:solidFill>
          <a:schemeClr val="accent2">
            <a:lumMod val="75000"/>
          </a:schemeClr>
        </a:solidFill>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Ask your child what she likes and doesn’t like about school</a:t>
          </a:r>
        </a:p>
      </dgm:t>
    </dgm:pt>
    <dgm:pt modelId="{4FCAF1A9-8A97-45AC-B4A5-B91AEE5BC9BB}" type="parTrans" cxnId="{0FE563DE-8338-4B45-BCFD-251C8642CABA}">
      <dgm:prSet/>
      <dgm:spPr/>
      <dgm:t>
        <a:bodyPr/>
        <a:lstStyle/>
        <a:p>
          <a:endParaRPr lang="en-US"/>
        </a:p>
      </dgm:t>
    </dgm:pt>
    <dgm:pt modelId="{634EAA8A-B09B-42FE-8301-99FBFB2B9BD8}" type="sibTrans" cxnId="{0FE563DE-8338-4B45-BCFD-251C8642CABA}">
      <dgm:prSet/>
      <dgm:spPr/>
      <dgm:t>
        <a:bodyPr/>
        <a:lstStyle/>
        <a:p>
          <a:endParaRPr lang="en-US"/>
        </a:p>
      </dgm:t>
    </dgm:pt>
    <dgm:pt modelId="{4A4045ED-A119-4AA6-9C68-5FB2FD000427}">
      <dgm:prSet phldrT="[Text]" custT="1"/>
      <dgm:spPr>
        <a:solidFill>
          <a:srgbClr val="00B050"/>
        </a:solidFill>
      </dgm:spPr>
      <dgm:t>
        <a:bodyPr/>
        <a:lstStyle/>
        <a:p>
          <a:r>
            <a:rPr lang="en-US" sz="2400" dirty="0">
              <a:latin typeface="Tahoma" panose="020B0604030504040204" pitchFamily="34" charset="0"/>
              <a:ea typeface="Tahoma" panose="020B0604030504040204" pitchFamily="34" charset="0"/>
              <a:cs typeface="Tahoma" panose="020B0604030504040204" pitchFamily="34" charset="0"/>
            </a:rPr>
            <a:t>What questions do you have for teacher?</a:t>
          </a:r>
        </a:p>
      </dgm:t>
    </dgm:pt>
    <dgm:pt modelId="{3AFC7164-9B18-4D91-8BCD-E06AEDF44A1B}" type="parTrans" cxnId="{1BD59E24-EEF8-4998-8DB1-3343142CAF57}">
      <dgm:prSet/>
      <dgm:spPr/>
      <dgm:t>
        <a:bodyPr/>
        <a:lstStyle/>
        <a:p>
          <a:endParaRPr lang="en-US"/>
        </a:p>
      </dgm:t>
    </dgm:pt>
    <dgm:pt modelId="{858335E1-0756-4935-AE41-5B216DCCD948}" type="sibTrans" cxnId="{1BD59E24-EEF8-4998-8DB1-3343142CAF57}">
      <dgm:prSet/>
      <dgm:spPr/>
      <dgm:t>
        <a:bodyPr/>
        <a:lstStyle/>
        <a:p>
          <a:endParaRPr lang="en-US"/>
        </a:p>
      </dgm:t>
    </dgm:pt>
    <dgm:pt modelId="{183A34DF-AA92-49E1-8191-0CF6AD17A6AA}" type="pres">
      <dgm:prSet presAssocID="{2A136A90-6B59-45AD-BBA1-85AFD032E8F8}" presName="linear" presStyleCnt="0">
        <dgm:presLayoutVars>
          <dgm:dir/>
          <dgm:animLvl val="lvl"/>
          <dgm:resizeHandles val="exact"/>
        </dgm:presLayoutVars>
      </dgm:prSet>
      <dgm:spPr/>
    </dgm:pt>
    <dgm:pt modelId="{8F706C0E-1AB2-4161-86CE-4B3594B6EE51}" type="pres">
      <dgm:prSet presAssocID="{620EFBB7-0769-4554-96E3-51B5B6698D5A}" presName="parentLin" presStyleCnt="0"/>
      <dgm:spPr/>
    </dgm:pt>
    <dgm:pt modelId="{428AD880-175D-49F1-A1F6-97F367C387BF}" type="pres">
      <dgm:prSet presAssocID="{620EFBB7-0769-4554-96E3-51B5B6698D5A}" presName="parentLeftMargin" presStyleLbl="node1" presStyleIdx="0" presStyleCnt="3"/>
      <dgm:spPr/>
    </dgm:pt>
    <dgm:pt modelId="{A8B898EB-38C9-408E-9FE2-CB5C874FA50A}" type="pres">
      <dgm:prSet presAssocID="{620EFBB7-0769-4554-96E3-51B5B6698D5A}" presName="parentText" presStyleLbl="node1" presStyleIdx="0" presStyleCnt="3" custScaleX="102795" custScaleY="116788">
        <dgm:presLayoutVars>
          <dgm:chMax val="0"/>
          <dgm:bulletEnabled val="1"/>
        </dgm:presLayoutVars>
      </dgm:prSet>
      <dgm:spPr/>
    </dgm:pt>
    <dgm:pt modelId="{010CCE66-3FB9-4F51-BDBC-33ABD28D8225}" type="pres">
      <dgm:prSet presAssocID="{620EFBB7-0769-4554-96E3-51B5B6698D5A}" presName="negativeSpace" presStyleCnt="0"/>
      <dgm:spPr/>
    </dgm:pt>
    <dgm:pt modelId="{CD67A140-C3A5-43E4-BD28-3C31B61E6EA3}" type="pres">
      <dgm:prSet presAssocID="{620EFBB7-0769-4554-96E3-51B5B6698D5A}" presName="childText" presStyleLbl="conFgAcc1" presStyleIdx="0" presStyleCnt="3">
        <dgm:presLayoutVars>
          <dgm:bulletEnabled val="1"/>
        </dgm:presLayoutVars>
      </dgm:prSet>
      <dgm:spPr>
        <a:ln>
          <a:solidFill>
            <a:schemeClr val="accent5">
              <a:lumMod val="50000"/>
            </a:schemeClr>
          </a:solidFill>
        </a:ln>
      </dgm:spPr>
    </dgm:pt>
    <dgm:pt modelId="{B5CDED1F-8360-491C-9402-4F19E16BD667}" type="pres">
      <dgm:prSet presAssocID="{FD3AFE35-532F-4AE8-BAB4-DFA3B4B611F6}" presName="spaceBetweenRectangles" presStyleCnt="0"/>
      <dgm:spPr/>
    </dgm:pt>
    <dgm:pt modelId="{77070C8B-4365-4FE5-A117-9CDBA9EA1B7B}" type="pres">
      <dgm:prSet presAssocID="{A533B6C7-3203-4AEE-95BC-E867D49C88B5}" presName="parentLin" presStyleCnt="0"/>
      <dgm:spPr/>
    </dgm:pt>
    <dgm:pt modelId="{1281A6D2-5A4B-4B28-A324-2451A8523897}" type="pres">
      <dgm:prSet presAssocID="{A533B6C7-3203-4AEE-95BC-E867D49C88B5}" presName="parentLeftMargin" presStyleLbl="node1" presStyleIdx="0" presStyleCnt="3"/>
      <dgm:spPr/>
    </dgm:pt>
    <dgm:pt modelId="{9F236B2A-6433-401D-953E-FC86D923A3BE}" type="pres">
      <dgm:prSet presAssocID="{A533B6C7-3203-4AEE-95BC-E867D49C88B5}" presName="parentText" presStyleLbl="node1" presStyleIdx="1" presStyleCnt="3">
        <dgm:presLayoutVars>
          <dgm:chMax val="0"/>
          <dgm:bulletEnabled val="1"/>
        </dgm:presLayoutVars>
      </dgm:prSet>
      <dgm:spPr/>
    </dgm:pt>
    <dgm:pt modelId="{622D5052-0558-4614-99B8-0AD5AD5D765D}" type="pres">
      <dgm:prSet presAssocID="{A533B6C7-3203-4AEE-95BC-E867D49C88B5}" presName="negativeSpace" presStyleCnt="0"/>
      <dgm:spPr/>
    </dgm:pt>
    <dgm:pt modelId="{87E2FD7C-0729-47B8-B1FB-A44E439BE764}" type="pres">
      <dgm:prSet presAssocID="{A533B6C7-3203-4AEE-95BC-E867D49C88B5}" presName="childText" presStyleLbl="conFgAcc1" presStyleIdx="1" presStyleCnt="3">
        <dgm:presLayoutVars>
          <dgm:bulletEnabled val="1"/>
        </dgm:presLayoutVars>
      </dgm:prSet>
      <dgm:spPr>
        <a:ln>
          <a:solidFill>
            <a:schemeClr val="accent2"/>
          </a:solidFill>
        </a:ln>
      </dgm:spPr>
    </dgm:pt>
    <dgm:pt modelId="{6052B25F-36DF-4A5F-BA08-1F9785D05B9B}" type="pres">
      <dgm:prSet presAssocID="{634EAA8A-B09B-42FE-8301-99FBFB2B9BD8}" presName="spaceBetweenRectangles" presStyleCnt="0"/>
      <dgm:spPr/>
    </dgm:pt>
    <dgm:pt modelId="{C731DBC8-0E99-4639-ACA2-7ACEFA2844BF}" type="pres">
      <dgm:prSet presAssocID="{4A4045ED-A119-4AA6-9C68-5FB2FD000427}" presName="parentLin" presStyleCnt="0"/>
      <dgm:spPr/>
    </dgm:pt>
    <dgm:pt modelId="{35933558-DB26-4802-B4E2-672716F88346}" type="pres">
      <dgm:prSet presAssocID="{4A4045ED-A119-4AA6-9C68-5FB2FD000427}" presName="parentLeftMargin" presStyleLbl="node1" presStyleIdx="1" presStyleCnt="3"/>
      <dgm:spPr/>
    </dgm:pt>
    <dgm:pt modelId="{12FEB779-618B-4854-88E9-390575D436B8}" type="pres">
      <dgm:prSet presAssocID="{4A4045ED-A119-4AA6-9C68-5FB2FD000427}" presName="parentText" presStyleLbl="node1" presStyleIdx="2" presStyleCnt="3">
        <dgm:presLayoutVars>
          <dgm:chMax val="0"/>
          <dgm:bulletEnabled val="1"/>
        </dgm:presLayoutVars>
      </dgm:prSet>
      <dgm:spPr/>
    </dgm:pt>
    <dgm:pt modelId="{0E7DA70E-372B-453D-9992-B9F46E5D404C}" type="pres">
      <dgm:prSet presAssocID="{4A4045ED-A119-4AA6-9C68-5FB2FD000427}" presName="negativeSpace" presStyleCnt="0"/>
      <dgm:spPr/>
    </dgm:pt>
    <dgm:pt modelId="{E7351307-5BD1-403B-A1BF-1058796C5E99}" type="pres">
      <dgm:prSet presAssocID="{4A4045ED-A119-4AA6-9C68-5FB2FD000427}" presName="childText" presStyleLbl="conFgAcc1" presStyleIdx="2" presStyleCnt="3">
        <dgm:presLayoutVars>
          <dgm:bulletEnabled val="1"/>
        </dgm:presLayoutVars>
      </dgm:prSet>
      <dgm:spPr>
        <a:ln>
          <a:solidFill>
            <a:srgbClr val="FFD347"/>
          </a:solidFill>
        </a:ln>
      </dgm:spPr>
    </dgm:pt>
  </dgm:ptLst>
  <dgm:cxnLst>
    <dgm:cxn modelId="{4C47BF0C-5B6B-47F0-A6B5-4894696B5CAD}" type="presOf" srcId="{620EFBB7-0769-4554-96E3-51B5B6698D5A}" destId="{A8B898EB-38C9-408E-9FE2-CB5C874FA50A}" srcOrd="1" destOrd="0" presId="urn:microsoft.com/office/officeart/2005/8/layout/list1"/>
    <dgm:cxn modelId="{1BD59E24-EEF8-4998-8DB1-3343142CAF57}" srcId="{2A136A90-6B59-45AD-BBA1-85AFD032E8F8}" destId="{4A4045ED-A119-4AA6-9C68-5FB2FD000427}" srcOrd="2" destOrd="0" parTransId="{3AFC7164-9B18-4D91-8BCD-E06AEDF44A1B}" sibTransId="{858335E1-0756-4935-AE41-5B216DCCD948}"/>
    <dgm:cxn modelId="{72FBC52A-80BD-4D8D-8201-EC70459479E5}" type="presOf" srcId="{A533B6C7-3203-4AEE-95BC-E867D49C88B5}" destId="{9F236B2A-6433-401D-953E-FC86D923A3BE}" srcOrd="1" destOrd="0" presId="urn:microsoft.com/office/officeart/2005/8/layout/list1"/>
    <dgm:cxn modelId="{FFC7372E-FB9E-4701-9673-F683E4BC8F79}" type="presOf" srcId="{4A4045ED-A119-4AA6-9C68-5FB2FD000427}" destId="{35933558-DB26-4802-B4E2-672716F88346}" srcOrd="0" destOrd="0" presId="urn:microsoft.com/office/officeart/2005/8/layout/list1"/>
    <dgm:cxn modelId="{AE191E4D-5CAB-4318-B26C-FF45842DE147}" type="presOf" srcId="{A533B6C7-3203-4AEE-95BC-E867D49C88B5}" destId="{1281A6D2-5A4B-4B28-A324-2451A8523897}" srcOrd="0" destOrd="0" presId="urn:microsoft.com/office/officeart/2005/8/layout/list1"/>
    <dgm:cxn modelId="{17C9D25A-BC5F-418E-9A4A-29DD9C57BD39}" srcId="{2A136A90-6B59-45AD-BBA1-85AFD032E8F8}" destId="{620EFBB7-0769-4554-96E3-51B5B6698D5A}" srcOrd="0" destOrd="0" parTransId="{B5DFE748-686E-4A08-944E-9D07F9FA6B48}" sibTransId="{FD3AFE35-532F-4AE8-BAB4-DFA3B4B611F6}"/>
    <dgm:cxn modelId="{8028E8BF-8455-4118-B99A-A0686340C34D}" type="presOf" srcId="{2A136A90-6B59-45AD-BBA1-85AFD032E8F8}" destId="{183A34DF-AA92-49E1-8191-0CF6AD17A6AA}" srcOrd="0" destOrd="0" presId="urn:microsoft.com/office/officeart/2005/8/layout/list1"/>
    <dgm:cxn modelId="{DAB080D3-9720-409D-92F9-E4C628DAB5DB}" type="presOf" srcId="{620EFBB7-0769-4554-96E3-51B5B6698D5A}" destId="{428AD880-175D-49F1-A1F6-97F367C387BF}" srcOrd="0" destOrd="0" presId="urn:microsoft.com/office/officeart/2005/8/layout/list1"/>
    <dgm:cxn modelId="{F8ADA4DB-B32F-4B73-8A10-82145969B0D4}" type="presOf" srcId="{4A4045ED-A119-4AA6-9C68-5FB2FD000427}" destId="{12FEB779-618B-4854-88E9-390575D436B8}" srcOrd="1" destOrd="0" presId="urn:microsoft.com/office/officeart/2005/8/layout/list1"/>
    <dgm:cxn modelId="{0FE563DE-8338-4B45-BCFD-251C8642CABA}" srcId="{2A136A90-6B59-45AD-BBA1-85AFD032E8F8}" destId="{A533B6C7-3203-4AEE-95BC-E867D49C88B5}" srcOrd="1" destOrd="0" parTransId="{4FCAF1A9-8A97-45AC-B4A5-B91AEE5BC9BB}" sibTransId="{634EAA8A-B09B-42FE-8301-99FBFB2B9BD8}"/>
    <dgm:cxn modelId="{35086FED-D703-4638-98BD-FE920FA5FBDD}" type="presParOf" srcId="{183A34DF-AA92-49E1-8191-0CF6AD17A6AA}" destId="{8F706C0E-1AB2-4161-86CE-4B3594B6EE51}" srcOrd="0" destOrd="0" presId="urn:microsoft.com/office/officeart/2005/8/layout/list1"/>
    <dgm:cxn modelId="{3FD846C1-1AA1-4813-BE57-63765B60AAC5}" type="presParOf" srcId="{8F706C0E-1AB2-4161-86CE-4B3594B6EE51}" destId="{428AD880-175D-49F1-A1F6-97F367C387BF}" srcOrd="0" destOrd="0" presId="urn:microsoft.com/office/officeart/2005/8/layout/list1"/>
    <dgm:cxn modelId="{5B04AB5B-9799-43BD-8D52-7AC40E55F47A}" type="presParOf" srcId="{8F706C0E-1AB2-4161-86CE-4B3594B6EE51}" destId="{A8B898EB-38C9-408E-9FE2-CB5C874FA50A}" srcOrd="1" destOrd="0" presId="urn:microsoft.com/office/officeart/2005/8/layout/list1"/>
    <dgm:cxn modelId="{5E58D9F8-1C6A-4C88-8692-866BDA2FB234}" type="presParOf" srcId="{183A34DF-AA92-49E1-8191-0CF6AD17A6AA}" destId="{010CCE66-3FB9-4F51-BDBC-33ABD28D8225}" srcOrd="1" destOrd="0" presId="urn:microsoft.com/office/officeart/2005/8/layout/list1"/>
    <dgm:cxn modelId="{5B5BD3E0-6AA5-405C-86F6-6189D7D1BBB2}" type="presParOf" srcId="{183A34DF-AA92-49E1-8191-0CF6AD17A6AA}" destId="{CD67A140-C3A5-43E4-BD28-3C31B61E6EA3}" srcOrd="2" destOrd="0" presId="urn:microsoft.com/office/officeart/2005/8/layout/list1"/>
    <dgm:cxn modelId="{88AA28E7-36CD-44A7-8ADB-4D1F8916FBC1}" type="presParOf" srcId="{183A34DF-AA92-49E1-8191-0CF6AD17A6AA}" destId="{B5CDED1F-8360-491C-9402-4F19E16BD667}" srcOrd="3" destOrd="0" presId="urn:microsoft.com/office/officeart/2005/8/layout/list1"/>
    <dgm:cxn modelId="{FF7413D7-D548-4681-A585-70D1AABC67F9}" type="presParOf" srcId="{183A34DF-AA92-49E1-8191-0CF6AD17A6AA}" destId="{77070C8B-4365-4FE5-A117-9CDBA9EA1B7B}" srcOrd="4" destOrd="0" presId="urn:microsoft.com/office/officeart/2005/8/layout/list1"/>
    <dgm:cxn modelId="{71A0FD2B-4499-4733-9591-DA4C05395BCE}" type="presParOf" srcId="{77070C8B-4365-4FE5-A117-9CDBA9EA1B7B}" destId="{1281A6D2-5A4B-4B28-A324-2451A8523897}" srcOrd="0" destOrd="0" presId="urn:microsoft.com/office/officeart/2005/8/layout/list1"/>
    <dgm:cxn modelId="{30A09A04-D072-417D-A61D-934C676DCDCF}" type="presParOf" srcId="{77070C8B-4365-4FE5-A117-9CDBA9EA1B7B}" destId="{9F236B2A-6433-401D-953E-FC86D923A3BE}" srcOrd="1" destOrd="0" presId="urn:microsoft.com/office/officeart/2005/8/layout/list1"/>
    <dgm:cxn modelId="{524522B1-B159-42B4-B665-C9379A55DCC7}" type="presParOf" srcId="{183A34DF-AA92-49E1-8191-0CF6AD17A6AA}" destId="{622D5052-0558-4614-99B8-0AD5AD5D765D}" srcOrd="5" destOrd="0" presId="urn:microsoft.com/office/officeart/2005/8/layout/list1"/>
    <dgm:cxn modelId="{E7BEC372-D400-47C9-A797-96ADB89A1753}" type="presParOf" srcId="{183A34DF-AA92-49E1-8191-0CF6AD17A6AA}" destId="{87E2FD7C-0729-47B8-B1FB-A44E439BE764}" srcOrd="6" destOrd="0" presId="urn:microsoft.com/office/officeart/2005/8/layout/list1"/>
    <dgm:cxn modelId="{417F3911-D9AF-4E19-9D90-8109AFEFCD0B}" type="presParOf" srcId="{183A34DF-AA92-49E1-8191-0CF6AD17A6AA}" destId="{6052B25F-36DF-4A5F-BA08-1F9785D05B9B}" srcOrd="7" destOrd="0" presId="urn:microsoft.com/office/officeart/2005/8/layout/list1"/>
    <dgm:cxn modelId="{3DE435C5-4ABA-458C-BF3A-884235FEC02F}" type="presParOf" srcId="{183A34DF-AA92-49E1-8191-0CF6AD17A6AA}" destId="{C731DBC8-0E99-4639-ACA2-7ACEFA2844BF}" srcOrd="8" destOrd="0" presId="urn:microsoft.com/office/officeart/2005/8/layout/list1"/>
    <dgm:cxn modelId="{9CE7FB1B-7AC6-451B-AD05-46E39FAC0010}" type="presParOf" srcId="{C731DBC8-0E99-4639-ACA2-7ACEFA2844BF}" destId="{35933558-DB26-4802-B4E2-672716F88346}" srcOrd="0" destOrd="0" presId="urn:microsoft.com/office/officeart/2005/8/layout/list1"/>
    <dgm:cxn modelId="{D7FA96C3-741B-437E-86F3-1F9B666F84B5}" type="presParOf" srcId="{C731DBC8-0E99-4639-ACA2-7ACEFA2844BF}" destId="{12FEB779-618B-4854-88E9-390575D436B8}" srcOrd="1" destOrd="0" presId="urn:microsoft.com/office/officeart/2005/8/layout/list1"/>
    <dgm:cxn modelId="{3A498131-4138-44B4-9C9F-8B31018D776D}" type="presParOf" srcId="{183A34DF-AA92-49E1-8191-0CF6AD17A6AA}" destId="{0E7DA70E-372B-453D-9992-B9F46E5D404C}" srcOrd="9" destOrd="0" presId="urn:microsoft.com/office/officeart/2005/8/layout/list1"/>
    <dgm:cxn modelId="{14BB65EA-6E97-4ECF-BD27-4835B736C81E}" type="presParOf" srcId="{183A34DF-AA92-49E1-8191-0CF6AD17A6AA}" destId="{E7351307-5BD1-403B-A1BF-1058796C5E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7A140-C3A5-43E4-BD28-3C31B61E6EA3}">
      <dsp:nvSpPr>
        <dsp:cNvPr id="0" name=""/>
        <dsp:cNvSpPr/>
      </dsp:nvSpPr>
      <dsp:spPr>
        <a:xfrm>
          <a:off x="0" y="600229"/>
          <a:ext cx="7210716" cy="932400"/>
        </a:xfrm>
        <a:prstGeom prst="rect">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8B898EB-38C9-408E-9FE2-CB5C874FA50A}">
      <dsp:nvSpPr>
        <dsp:cNvPr id="0" name=""/>
        <dsp:cNvSpPr/>
      </dsp:nvSpPr>
      <dsp:spPr>
        <a:xfrm>
          <a:off x="360535" y="54109"/>
          <a:ext cx="5047501" cy="1092240"/>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Tahoma" panose="020B0604030504040204" pitchFamily="34" charset="0"/>
              <a:ea typeface="Tahoma" panose="020B0604030504040204" pitchFamily="34" charset="0"/>
              <a:cs typeface="Tahoma" panose="020B0604030504040204" pitchFamily="34" charset="0"/>
            </a:rPr>
            <a:t>Conversation</a:t>
          </a:r>
        </a:p>
      </dsp:txBody>
      <dsp:txXfrm>
        <a:off x="413854" y="107428"/>
        <a:ext cx="4940863" cy="985602"/>
      </dsp:txXfrm>
    </dsp:sp>
    <dsp:sp modelId="{87E2FD7C-0729-47B8-B1FB-A44E439BE764}">
      <dsp:nvSpPr>
        <dsp:cNvPr id="0" name=""/>
        <dsp:cNvSpPr/>
      </dsp:nvSpPr>
      <dsp:spPr>
        <a:xfrm>
          <a:off x="0" y="2278549"/>
          <a:ext cx="7210716" cy="9324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9F236B2A-6433-401D-953E-FC86D923A3BE}">
      <dsp:nvSpPr>
        <dsp:cNvPr id="0" name=""/>
        <dsp:cNvSpPr/>
      </dsp:nvSpPr>
      <dsp:spPr>
        <a:xfrm>
          <a:off x="360535" y="1732429"/>
          <a:ext cx="5047501" cy="10922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Tahoma" panose="020B0604030504040204" pitchFamily="34" charset="0"/>
              <a:ea typeface="Tahoma" panose="020B0604030504040204" pitchFamily="34" charset="0"/>
              <a:cs typeface="Tahoma" panose="020B0604030504040204" pitchFamily="34" charset="0"/>
            </a:rPr>
            <a:t>Questions</a:t>
          </a:r>
        </a:p>
      </dsp:txBody>
      <dsp:txXfrm>
        <a:off x="413854" y="1785748"/>
        <a:ext cx="4940863" cy="985602"/>
      </dsp:txXfrm>
    </dsp:sp>
    <dsp:sp modelId="{E7351307-5BD1-403B-A1BF-1058796C5E99}">
      <dsp:nvSpPr>
        <dsp:cNvPr id="0" name=""/>
        <dsp:cNvSpPr/>
      </dsp:nvSpPr>
      <dsp:spPr>
        <a:xfrm>
          <a:off x="0" y="3956869"/>
          <a:ext cx="7210716" cy="932400"/>
        </a:xfrm>
        <a:prstGeom prst="rect">
          <a:avLst/>
        </a:prstGeom>
        <a:solidFill>
          <a:schemeClr val="lt1">
            <a:alpha val="90000"/>
            <a:hueOff val="0"/>
            <a:satOff val="0"/>
            <a:lumOff val="0"/>
            <a:alphaOff val="0"/>
          </a:schemeClr>
        </a:solidFill>
        <a:ln w="12700" cap="flat" cmpd="sng" algn="ctr">
          <a:solidFill>
            <a:srgbClr val="FFD347"/>
          </a:solidFill>
          <a:prstDash val="solid"/>
          <a:miter lim="800000"/>
        </a:ln>
        <a:effectLst/>
      </dsp:spPr>
      <dsp:style>
        <a:lnRef idx="2">
          <a:scrgbClr r="0" g="0" b="0"/>
        </a:lnRef>
        <a:fillRef idx="1">
          <a:scrgbClr r="0" g="0" b="0"/>
        </a:fillRef>
        <a:effectRef idx="0">
          <a:scrgbClr r="0" g="0" b="0"/>
        </a:effectRef>
        <a:fontRef idx="minor"/>
      </dsp:style>
    </dsp:sp>
    <dsp:sp modelId="{12FEB779-618B-4854-88E9-390575D436B8}">
      <dsp:nvSpPr>
        <dsp:cNvPr id="0" name=""/>
        <dsp:cNvSpPr/>
      </dsp:nvSpPr>
      <dsp:spPr>
        <a:xfrm>
          <a:off x="360535" y="3410749"/>
          <a:ext cx="5047501" cy="109224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marL="0" lvl="0" indent="0" algn="l" defTabSz="1644650">
            <a:lnSpc>
              <a:spcPct val="90000"/>
            </a:lnSpc>
            <a:spcBef>
              <a:spcPct val="0"/>
            </a:spcBef>
            <a:spcAft>
              <a:spcPct val="35000"/>
            </a:spcAft>
            <a:buNone/>
          </a:pPr>
          <a:r>
            <a:rPr lang="en-US" sz="3700" kern="1200" dirty="0">
              <a:latin typeface="Tahoma" panose="020B0604030504040204" pitchFamily="34" charset="0"/>
              <a:ea typeface="Tahoma" panose="020B0604030504040204" pitchFamily="34" charset="0"/>
              <a:cs typeface="Tahoma" panose="020B0604030504040204" pitchFamily="34" charset="0"/>
            </a:rPr>
            <a:t>Concerns</a:t>
          </a:r>
        </a:p>
      </dsp:txBody>
      <dsp:txXfrm>
        <a:off x="413854" y="3464068"/>
        <a:ext cx="4940863"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7A140-C3A5-43E4-BD28-3C31B61E6EA3}">
      <dsp:nvSpPr>
        <dsp:cNvPr id="0" name=""/>
        <dsp:cNvSpPr/>
      </dsp:nvSpPr>
      <dsp:spPr>
        <a:xfrm>
          <a:off x="0" y="740014"/>
          <a:ext cx="7210716" cy="907200"/>
        </a:xfrm>
        <a:prstGeom prst="rect">
          <a:avLst/>
        </a:prstGeom>
        <a:solidFill>
          <a:schemeClr val="lt1">
            <a:alpha val="90000"/>
            <a:hueOff val="0"/>
            <a:satOff val="0"/>
            <a:lumOff val="0"/>
            <a:alphaOff val="0"/>
          </a:schemeClr>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8B898EB-38C9-408E-9FE2-CB5C874FA50A}">
      <dsp:nvSpPr>
        <dsp:cNvPr id="0" name=""/>
        <dsp:cNvSpPr/>
      </dsp:nvSpPr>
      <dsp:spPr>
        <a:xfrm>
          <a:off x="360535" y="30244"/>
          <a:ext cx="5188578" cy="1241129"/>
        </a:xfrm>
        <a:prstGeom prst="round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Take time to reflect on your child and his/her experience, strengths</a:t>
          </a:r>
        </a:p>
      </dsp:txBody>
      <dsp:txXfrm>
        <a:off x="421122" y="90831"/>
        <a:ext cx="5067404" cy="1119955"/>
      </dsp:txXfrm>
    </dsp:sp>
    <dsp:sp modelId="{87E2FD7C-0729-47B8-B1FB-A44E439BE764}">
      <dsp:nvSpPr>
        <dsp:cNvPr id="0" name=""/>
        <dsp:cNvSpPr/>
      </dsp:nvSpPr>
      <dsp:spPr>
        <a:xfrm>
          <a:off x="0" y="2372974"/>
          <a:ext cx="7210716" cy="9072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9F236B2A-6433-401D-953E-FC86D923A3BE}">
      <dsp:nvSpPr>
        <dsp:cNvPr id="0" name=""/>
        <dsp:cNvSpPr/>
      </dsp:nvSpPr>
      <dsp:spPr>
        <a:xfrm>
          <a:off x="360535" y="1841614"/>
          <a:ext cx="5047501" cy="106272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Ask your child what she likes and doesn’t like about school</a:t>
          </a:r>
        </a:p>
      </dsp:txBody>
      <dsp:txXfrm>
        <a:off x="412413" y="1893492"/>
        <a:ext cx="4943745" cy="958964"/>
      </dsp:txXfrm>
    </dsp:sp>
    <dsp:sp modelId="{E7351307-5BD1-403B-A1BF-1058796C5E99}">
      <dsp:nvSpPr>
        <dsp:cNvPr id="0" name=""/>
        <dsp:cNvSpPr/>
      </dsp:nvSpPr>
      <dsp:spPr>
        <a:xfrm>
          <a:off x="0" y="4005934"/>
          <a:ext cx="7210716" cy="907200"/>
        </a:xfrm>
        <a:prstGeom prst="rect">
          <a:avLst/>
        </a:prstGeom>
        <a:solidFill>
          <a:schemeClr val="lt1">
            <a:alpha val="90000"/>
            <a:hueOff val="0"/>
            <a:satOff val="0"/>
            <a:lumOff val="0"/>
            <a:alphaOff val="0"/>
          </a:schemeClr>
        </a:solidFill>
        <a:ln w="12700" cap="flat" cmpd="sng" algn="ctr">
          <a:solidFill>
            <a:srgbClr val="FFD347"/>
          </a:solidFill>
          <a:prstDash val="solid"/>
          <a:miter lim="800000"/>
        </a:ln>
        <a:effectLst/>
      </dsp:spPr>
      <dsp:style>
        <a:lnRef idx="2">
          <a:scrgbClr r="0" g="0" b="0"/>
        </a:lnRef>
        <a:fillRef idx="1">
          <a:scrgbClr r="0" g="0" b="0"/>
        </a:fillRef>
        <a:effectRef idx="0">
          <a:scrgbClr r="0" g="0" b="0"/>
        </a:effectRef>
        <a:fontRef idx="minor"/>
      </dsp:style>
    </dsp:sp>
    <dsp:sp modelId="{12FEB779-618B-4854-88E9-390575D436B8}">
      <dsp:nvSpPr>
        <dsp:cNvPr id="0" name=""/>
        <dsp:cNvSpPr/>
      </dsp:nvSpPr>
      <dsp:spPr>
        <a:xfrm>
          <a:off x="360535" y="3474574"/>
          <a:ext cx="5047501" cy="106272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4" tIns="0" rIns="190784"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What questions do you have for teacher?</a:t>
          </a:r>
        </a:p>
      </dsp:txBody>
      <dsp:txXfrm>
        <a:off x="412413" y="3526452"/>
        <a:ext cx="4943745"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t>
            </a:r>
            <a:r>
              <a:rPr lang="en-US"/>
              <a:t>of it </a:t>
            </a:r>
            <a:r>
              <a:rPr lang="en-US" dirty="0"/>
              <a:t>as a well-visit with pediatrician. A lot of sharing, may feel like a lot of talking from teacher but you can ask questions, share information about your child, what works at home, where you feel unprepared. You may want to have prepared any questions you have</a:t>
            </a:r>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3739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to your conference give yourself some time to think and reflect on your child.</a:t>
            </a:r>
          </a:p>
          <a:p>
            <a:r>
              <a:rPr lang="en-US" dirty="0"/>
              <a:t>What do you see as your child’s strengths? What does your child like about school? Is there anything he/she has shared that she doesn’t like?</a:t>
            </a:r>
          </a:p>
          <a:p>
            <a:r>
              <a:rPr lang="en-US" dirty="0"/>
              <a:t>Ask your children these questions.</a:t>
            </a: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432539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teacher shares something your child is struggling with, ask for an example. </a:t>
            </a:r>
          </a:p>
          <a:p>
            <a:r>
              <a:rPr lang="en-US" dirty="0"/>
              <a:t>Also share examples from home/outside of school because our children can show different strengths, challenges with different people, environments. </a:t>
            </a:r>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369172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example of my son’s speech assessment.</a:t>
            </a:r>
          </a:p>
          <a:p>
            <a:r>
              <a:rPr lang="en-US" dirty="0"/>
              <a:t>Mentioned to my pediatrician. Called county, scheduled assessment, they came to our home. </a:t>
            </a:r>
          </a:p>
          <a:p>
            <a:r>
              <a:rPr lang="en-US" dirty="0"/>
              <a:t>So many things impact young child’s development and sometimes they focus on one area of development and pause on others. Assessment is simply to ensure everything is developing as expected, and if not, to catch it early and start supporting child and family.</a:t>
            </a:r>
          </a:p>
          <a:p>
            <a:r>
              <a:rPr lang="en-US" b="1" dirty="0"/>
              <a:t>3 Reaction States</a:t>
            </a:r>
            <a:endParaRPr lang="en-US" dirty="0"/>
          </a:p>
          <a:p>
            <a:r>
              <a:rPr lang="en-US" dirty="0"/>
              <a:t>Primary:  Shock, Denial, Depression</a:t>
            </a:r>
          </a:p>
          <a:p>
            <a:r>
              <a:rPr lang="en-US" dirty="0"/>
              <a:t>Secondary: Guilt, Indecision, Anger, Shame</a:t>
            </a:r>
          </a:p>
          <a:p>
            <a:r>
              <a:rPr lang="en-US" dirty="0"/>
              <a:t>Tertiary: Bargaining, Acceptance and Adaptation</a:t>
            </a:r>
          </a:p>
          <a:p>
            <a:r>
              <a:rPr lang="en-US" dirty="0"/>
              <a:t>(As compiled by Sen &amp; </a:t>
            </a:r>
            <a:r>
              <a:rPr lang="en-US" dirty="0" err="1"/>
              <a:t>Yertserver</a:t>
            </a:r>
            <a:r>
              <a:rPr lang="en-US" dirty="0"/>
              <a:t>, 2007)</a:t>
            </a:r>
          </a:p>
          <a:p>
            <a:r>
              <a:rPr lang="en-US" b="1" dirty="0"/>
              <a:t>Ambiguous Loss</a:t>
            </a:r>
            <a:endParaRPr lang="en-US" dirty="0"/>
          </a:p>
          <a:p>
            <a:r>
              <a:rPr lang="en-US" b="1" dirty="0"/>
              <a:t>Chronic Sorrow</a:t>
            </a:r>
            <a:endParaRPr lang="en-US" sz="11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19566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something has changed recently, major transition, then you can expect your child to respond in some way. </a:t>
            </a:r>
          </a:p>
          <a:p>
            <a:r>
              <a:rPr lang="en-US" dirty="0"/>
              <a:t>New home, new school, new teacher/caregiver, new family member come or gone, death of pet or family member, new baby, Parent changed jobs</a:t>
            </a:r>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128356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readiness begins at birth. Not because we need to begin teaching our children how to read or showing them flashcards or downloading the newest learning app, but because early learning and the foundation of kindergarten readiness is built in their first relationships and experiences.  These skills include: Language and Literacy, Thinking Skills, Self-Control, and Self Confidence.</a:t>
            </a:r>
          </a:p>
          <a:p>
            <a:endParaRPr lang="en-US" dirty="0"/>
          </a:p>
          <a:p>
            <a:r>
              <a:rPr lang="en-US" dirty="0"/>
              <a:t>I call these human skills or life skills. </a:t>
            </a:r>
          </a:p>
          <a:p>
            <a:r>
              <a:rPr lang="en-US" dirty="0"/>
              <a:t>Ask any kindergarten teacher, elementary, high school teacher, any employer, they’d rather have a child, student, person who can do these things – when you can do these things then child can sit in class and focus on a task without getting frustrated or giving up, can interact with peers and teachers in a cooperative and respectful manner, can problem solve and work independently, can express their needs effectively. </a:t>
            </a:r>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1022182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not the words that first come to mind when you think about kindergarten readiness and academic success.</a:t>
            </a:r>
          </a:p>
          <a:p>
            <a:r>
              <a:rPr lang="en-US" dirty="0"/>
              <a:t>Babies come into the world filled with curiosity about the people, objects, and places they encounter. Daily routines like feeding, diaper-changing, and </a:t>
            </a:r>
            <a:r>
              <a:rPr lang="en-US" dirty="0" err="1"/>
              <a:t>bathtime</a:t>
            </a:r>
            <a:r>
              <a:rPr lang="en-US" dirty="0"/>
              <a:t> offer babies especially rich opportunities to have fun, connect and bond with loved ones, and figure out how the world works. </a:t>
            </a:r>
          </a:p>
          <a:p>
            <a:r>
              <a:rPr lang="en-US" dirty="0"/>
              <a:t>Important early learning skills get their start through these everyday moments between babies and adults. Reading together, and watching your baby to learn how she communicates through sounds, facial expressions, and gestures, are both ways to give her a foundation in literacy and language skills. Self-confidence grows as babies feel loved and nurtured by the adults who care for them. They begin developing self-control (though they won’t master this skill for a quite a while) when you soothe them after an upset. And babies learn to think, and to puzzle out an interesting problem, by using their senses to play and explore the world around them. </a:t>
            </a:r>
          </a:p>
          <a:p>
            <a:r>
              <a:rPr lang="en-US" dirty="0"/>
              <a:t>Remember: If your baby is interested and involved in an activity—and having fun—he is learning! It isn’t necessary to “teach” very young children. Formal classes and other activities that push babies and toddlers to learn concepts before they are ready do not help their development or make them do better in school. In fact, they can even make children feel like failures when they are pushed to do something they can’t succeed at or don’t enjoy. So treasure these early days of playing and cuddling with your little one—it is exactly what she needs to grow and learn.</a:t>
            </a: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546626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toddlers are little scientists. They are eager to figure out how everything works. This makes the second year an exciting one, as children really begin to venture out into the world to explore, discover, and learn. </a:t>
            </a:r>
          </a:p>
          <a:p>
            <a:r>
              <a:rPr lang="en-US" dirty="0"/>
              <a:t>One of the things that make this year so much fun is that toddlers are becoming more and more effective at communicating. (In fact, “No!” becomes a favorite word and a powerful way to assert their independence.) By the end of their second year, they will even be making simple sentences, like “more milk” or “want that”. Toddlers have minds of their own, and strong feelings and preferences that they express with gusto. This is the time when your child might develop a favorite story they want to hear over and over, or a favorite game or toy they want to play nonstop. </a:t>
            </a:r>
          </a:p>
          <a:p>
            <a:r>
              <a:rPr lang="en-US" dirty="0"/>
              <a:t>Remember: If your child is interested and involved in an activity—and having fun—he is learning! </a:t>
            </a:r>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235259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things your teachers are focusing on during the first years of life as very purposeful, they’re preparing for the next stage, the next development. This is kindergarten readiness.</a:t>
            </a:r>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344787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step needs to be mastered before the next one can be accomplished. And all domains of development are like this.</a:t>
            </a:r>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1637100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means. S/E, a child won’t follow directions/instructions before they can understand “no” or respond to their own name.</a:t>
            </a:r>
          </a:p>
          <a:p>
            <a:r>
              <a:rPr lang="en-US" dirty="0"/>
              <a:t>Language: not going to speak sentences before they say a single word.</a:t>
            </a:r>
          </a:p>
          <a:p>
            <a:endParaRPr lang="en-US" dirty="0"/>
          </a:p>
          <a:p>
            <a:r>
              <a:rPr lang="en-US" dirty="0"/>
              <a:t>Think about how old you were when you learned to read. And how old our parents were when they learned. </a:t>
            </a:r>
          </a:p>
          <a:p>
            <a:r>
              <a:rPr lang="en-US" dirty="0"/>
              <a:t>That’s the same age that our children should be learning to read. Just because society expectations and goals for our children have changed, our physiological development, our brain development hasn’t changed, children shouldn’t be expected to learn to read before the age of 5 or 6. That’s just child development. </a:t>
            </a:r>
          </a:p>
          <a:p>
            <a:r>
              <a:rPr lang="en-US" dirty="0"/>
              <a:t>They build all of the foundations for literacy over their first five years. And then that all comes together when their brains are ready for it. </a:t>
            </a:r>
          </a:p>
        </p:txBody>
      </p:sp>
      <p:sp>
        <p:nvSpPr>
          <p:cNvPr id="4" name="Slide Number Placeholder 3"/>
          <p:cNvSpPr>
            <a:spLocks noGrp="1"/>
          </p:cNvSpPr>
          <p:nvPr>
            <p:ph type="sldNum" sz="quarter" idx="5"/>
          </p:nvPr>
        </p:nvSpPr>
        <p:spPr/>
        <p:txBody>
          <a:bodyPr/>
          <a:lstStyle/>
          <a:p>
            <a:fld id="{C853816F-A1CF-4485-B308-1B9F14B36EAD}" type="slidenum">
              <a:rPr lang="en-US" smtClean="0"/>
              <a:t>23</a:t>
            </a:fld>
            <a:endParaRPr lang="en-US"/>
          </a:p>
        </p:txBody>
      </p:sp>
    </p:spTree>
    <p:extLst>
      <p:ext uri="{BB962C8B-B14F-4D97-AF65-F5344CB8AC3E}">
        <p14:creationId xmlns:p14="http://schemas.microsoft.com/office/powerpoint/2010/main" val="309815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difficult, not good to compare your child to others. Those of you with multiple children have probably seen this first-hand, no two children are alike. </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4004891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patient. Focus on human skills, life skills. The person you want your child to become – they don’t magically learn those skills, they need to be broken down and taught, nurtured and coached over time. </a:t>
            </a:r>
          </a:p>
        </p:txBody>
      </p:sp>
      <p:sp>
        <p:nvSpPr>
          <p:cNvPr id="4" name="Slide Number Placeholder 3"/>
          <p:cNvSpPr>
            <a:spLocks noGrp="1"/>
          </p:cNvSpPr>
          <p:nvPr>
            <p:ph type="sldNum" sz="quarter" idx="5"/>
          </p:nvPr>
        </p:nvSpPr>
        <p:spPr/>
        <p:txBody>
          <a:bodyPr/>
          <a:lstStyle/>
          <a:p>
            <a:fld id="{C853816F-A1CF-4485-B308-1B9F14B36EAD}" type="slidenum">
              <a:rPr lang="en-US" smtClean="0"/>
              <a:t>24</a:t>
            </a:fld>
            <a:endParaRPr lang="en-US"/>
          </a:p>
        </p:txBody>
      </p:sp>
    </p:spTree>
    <p:extLst>
      <p:ext uri="{BB962C8B-B14F-4D97-AF65-F5344CB8AC3E}">
        <p14:creationId xmlns:p14="http://schemas.microsoft.com/office/powerpoint/2010/main" val="25529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difficult, not good to compare your child to others. Those of you with multiple children have probably seen this first-hand, no two children are alike. </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54093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difficult, not good to compare your child to others. Those of you with multiple children have probably seen this first-hand, no two children are alike. </a:t>
            </a:r>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123540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2390500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2’s, that’s great!</a:t>
            </a:r>
          </a:p>
          <a:p>
            <a:r>
              <a:rPr lang="en-US" dirty="0"/>
              <a:t>If some 3’s, that’s totally normal because everything on the progress report is “end of the year goals”, and these are January reports, so your child isn’t expected to be meeting these milestones or have them mastered by now, a 3 means child needs more time to work on this.</a:t>
            </a:r>
          </a:p>
          <a:p>
            <a:r>
              <a:rPr lang="en-US" dirty="0"/>
              <a:t>If some 1’s, that shows child has a solid mastery of that milestone or skills at this time. If a child is at a 1, get creative and have fun to find new ways of do these tasks to continue enriching their experiences. (For example:</a:t>
            </a:r>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80325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2’s, that’s great! Many will see mostly 2’s here on the January report.</a:t>
            </a:r>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351392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to work on at home with them and continue supporting. </a:t>
            </a:r>
          </a:p>
          <a:p>
            <a:r>
              <a:rPr lang="en-US" dirty="0"/>
              <a:t>If some 1’s, that shows child has a solid mastery of that milestone or skills at this time. If a child is at a 1, get creative and have fun to find new ways of do these tasks to continue enriching their experiences. (For example:</a:t>
            </a:r>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64377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a:t>
            </a:r>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05559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1/28/2020</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1/28/2020</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oleObject" Target="../embeddings/oleObject1.bin"/><Relationship Id="rId2" Type="http://schemas.openxmlformats.org/officeDocument/2006/relationships/slideLayout" Target="../slideLayouts/slideLayout1.xml"/><Relationship Id="rId16" Type="http://schemas.openxmlformats.org/officeDocument/2006/relationships/image" Target="../media/image15.svg"/><Relationship Id="rId1" Type="http://schemas.openxmlformats.org/officeDocument/2006/relationships/vmlDrawing" Target="../drawings/vmlDrawing1.v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hyperlink" Target="mailto:Summer@bewellparenting.com" TargetMode="External"/><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Developmental Expectations</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24000" y="3331882"/>
            <a:ext cx="9144000" cy="1655762"/>
          </a:xfrm>
        </p:spPr>
        <p:txBody>
          <a:bodyPr>
            <a:norm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Summer Jones, M.A. Ed.</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20520790">
            <a:off x="10917677" y="783939"/>
            <a:ext cx="1488402" cy="1488402"/>
          </a:xfrm>
          <a:prstGeom prst="rect">
            <a:avLst/>
          </a:prstGeom>
        </p:spPr>
      </p:pic>
      <p:sp>
        <p:nvSpPr>
          <p:cNvPr id="4" name="Rectangle 2">
            <a:extLst>
              <a:ext uri="{FF2B5EF4-FFF2-40B4-BE49-F238E27FC236}">
                <a16:creationId xmlns:a16="http://schemas.microsoft.com/office/drawing/2014/main" id="{921BA49E-BFE1-4BDB-A0FF-7F559B288F1A}"/>
              </a:ext>
            </a:extLst>
          </p:cNvPr>
          <p:cNvSpPr>
            <a:spLocks noChangeArrowheads="1"/>
          </p:cNvSpPr>
          <p:nvPr/>
        </p:nvSpPr>
        <p:spPr bwMode="auto">
          <a:xfrm>
            <a:off x="12299211" y="5824364"/>
            <a:ext cx="81684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4DBA715A-CD32-4B73-9A54-35036F36D054}"/>
              </a:ext>
            </a:extLst>
          </p:cNvPr>
          <p:cNvGraphicFramePr>
            <a:graphicFrameLocks noChangeAspect="1"/>
          </p:cNvGraphicFramePr>
          <p:nvPr>
            <p:extLst>
              <p:ext uri="{D42A27DB-BD31-4B8C-83A1-F6EECF244321}">
                <p14:modId xmlns:p14="http://schemas.microsoft.com/office/powerpoint/2010/main" val="3691372873"/>
              </p:ext>
            </p:extLst>
          </p:nvPr>
        </p:nvGraphicFramePr>
        <p:xfrm>
          <a:off x="9568106" y="5824365"/>
          <a:ext cx="2623894" cy="1031689"/>
        </p:xfrm>
        <a:graphic>
          <a:graphicData uri="http://schemas.openxmlformats.org/presentationml/2006/ole">
            <mc:AlternateContent xmlns:mc="http://schemas.openxmlformats.org/markup-compatibility/2006">
              <mc:Choice xmlns:v="urn:schemas-microsoft-com:vml" Requires="v">
                <p:oleObj spid="_x0000_s1026" r:id="rId17" imgW="11914286" imgH="4619048" progId="MSPhotoEd.3">
                  <p:embed/>
                </p:oleObj>
              </mc:Choice>
              <mc:Fallback>
                <p:oleObj r:id="rId17" imgW="11914286" imgH="4619048" progId="MSPhotoEd.3">
                  <p:embed/>
                  <p:pic>
                    <p:nvPicPr>
                      <p:cNvPr id="6" name="Object 5">
                        <a:extLst>
                          <a:ext uri="{FF2B5EF4-FFF2-40B4-BE49-F238E27FC236}">
                            <a16:creationId xmlns:a16="http://schemas.microsoft.com/office/drawing/2014/main" id="{4DBA715A-CD32-4B73-9A54-35036F36D05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68106" y="5824365"/>
                        <a:ext cx="2623894" cy="1031689"/>
                      </a:xfrm>
                      <a:prstGeom prst="rect">
                        <a:avLst/>
                      </a:prstGeom>
                      <a:noFill/>
                    </p:spPr>
                  </p:pic>
                </p:oleObj>
              </mc:Fallback>
            </mc:AlternateContent>
          </a:graphicData>
        </a:graphic>
      </p:graphicFrame>
      <p:pic>
        <p:nvPicPr>
          <p:cNvPr id="12" name="Picture 11" descr="A picture containing drawing&#10;&#10;Description automatically generated">
            <a:extLst>
              <a:ext uri="{FF2B5EF4-FFF2-40B4-BE49-F238E27FC236}">
                <a16:creationId xmlns:a16="http://schemas.microsoft.com/office/drawing/2014/main" id="{B48A361D-8201-4A21-88AC-4BA1845981BB}"/>
              </a:ext>
            </a:extLst>
          </p:cNvPr>
          <p:cNvPicPr>
            <a:picLocks noChangeAspect="1"/>
          </p:cNvPicPr>
          <p:nvPr/>
        </p:nvPicPr>
        <p:blipFill rotWithShape="1">
          <a:blip r:embed="rId19"/>
          <a:srcRect l="8836" r="16745"/>
          <a:stretch/>
        </p:blipFill>
        <p:spPr>
          <a:xfrm>
            <a:off x="6531626" y="5837409"/>
            <a:ext cx="2926080" cy="1005600"/>
          </a:xfrm>
          <a:prstGeom prst="rect">
            <a:avLst/>
          </a:prstGeom>
          <a:solidFill>
            <a:schemeClr val="bg1"/>
          </a:solidFill>
        </p:spPr>
      </p:pic>
    </p:spTree>
    <p:extLst>
      <p:ext uri="{BB962C8B-B14F-4D97-AF65-F5344CB8AC3E}">
        <p14:creationId xmlns:p14="http://schemas.microsoft.com/office/powerpoint/2010/main" val="290639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Progress Reports</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844295"/>
          </a:xfrm>
        </p:spPr>
        <p:txBody>
          <a:bodyPr>
            <a:normAutofit fontScale="92500" lnSpcReduction="20000"/>
          </a:bodyPr>
          <a:lstStyle/>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Explanation of Progress:</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1 - Does very well</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2 - Satisfactory progress for age</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5">
                    <a:lumMod val="50000"/>
                  </a:schemeClr>
                </a:solidFill>
                <a:highlight>
                  <a:srgbClr val="FFFF00"/>
                </a:highlight>
                <a:latin typeface="Tahoma" panose="020B0604030504040204" pitchFamily="34" charset="0"/>
                <a:ea typeface="Tahoma" panose="020B0604030504040204" pitchFamily="34" charset="0"/>
                <a:cs typeface="Tahoma" panose="020B0604030504040204" pitchFamily="34" charset="0"/>
              </a:rPr>
              <a:t>3 - Needs more time to develop and progress</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N/A - Not applicable at this time</a:t>
            </a: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buFont typeface="Wingdings" panose="05000000000000000000" pitchFamily="2" charset="2"/>
              <a:buChar char="ü"/>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Completely normal to get 3s on this mid-year (January) report.</a:t>
            </a:r>
          </a:p>
          <a:p>
            <a:pPr>
              <a:lnSpc>
                <a:spcPct val="120000"/>
              </a:lnSpc>
              <a:spcBef>
                <a:spcPts val="0"/>
              </a:spcBef>
              <a:buFont typeface="Wingdings" panose="05000000000000000000" pitchFamily="2" charset="2"/>
              <a:buChar char="ü"/>
            </a:pPr>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buFont typeface="Wingdings" panose="05000000000000000000" pitchFamily="2" charset="2"/>
              <a:buChar char="ü"/>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Milestones on the progress report are “end of the year goals”, so your child isn’t expected to be meeting these milestones or have them mastered by now.</a:t>
            </a:r>
          </a:p>
          <a:p>
            <a:pPr>
              <a:lnSpc>
                <a:spcPct val="120000"/>
              </a:lnSpc>
              <a:spcBef>
                <a:spcPts val="0"/>
              </a:spcBef>
              <a:buFont typeface="Wingdings" panose="05000000000000000000" pitchFamily="2" charset="2"/>
              <a:buChar char="ü"/>
            </a:pPr>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buFont typeface="Wingdings" panose="05000000000000000000" pitchFamily="2" charset="2"/>
              <a:buChar char="ü"/>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 3 means child simply needs more time to work on this.</a:t>
            </a: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339937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Progress Reports</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844295"/>
          </a:xfrm>
        </p:spPr>
        <p:txBody>
          <a:bodyPr>
            <a:normAutofit/>
          </a:bodyPr>
          <a:lstStyle/>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Explanation of Progress:</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5">
                    <a:lumMod val="50000"/>
                  </a:schemeClr>
                </a:solidFill>
                <a:highlight>
                  <a:srgbClr val="FFFF00"/>
                </a:highlight>
                <a:latin typeface="Tahoma" panose="020B0604030504040204" pitchFamily="34" charset="0"/>
                <a:ea typeface="Tahoma" panose="020B0604030504040204" pitchFamily="34" charset="0"/>
                <a:cs typeface="Tahoma" panose="020B0604030504040204" pitchFamily="34" charset="0"/>
              </a:rPr>
              <a:t>1 - Does very well</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2 - Satisfactory progress for age</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3 - Needs more time to develop and progress</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N/A - Not applicable at this time</a:t>
            </a: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ts val="0"/>
              </a:spcBef>
              <a:buFont typeface="Wingdings" panose="05000000000000000000" pitchFamily="2" charset="2"/>
              <a:buChar char="ü"/>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Show’s child completes this task/milestone at the time</a:t>
            </a:r>
          </a:p>
          <a:p>
            <a:pPr>
              <a:lnSpc>
                <a:spcPct val="120000"/>
              </a:lnSpc>
              <a:spcBef>
                <a:spcPts val="0"/>
              </a:spcBef>
              <a:buFont typeface="Wingdings" panose="05000000000000000000" pitchFamily="2" charset="2"/>
              <a:buChar char="ü"/>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Get creative, continue enriching child’s experiences in this area in new ways </a:t>
            </a: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322692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Preparing for Conference</a:t>
            </a:r>
          </a:p>
        </p:txBody>
      </p:sp>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5" name="Diagram 14">
            <a:extLst>
              <a:ext uri="{FF2B5EF4-FFF2-40B4-BE49-F238E27FC236}">
                <a16:creationId xmlns:a16="http://schemas.microsoft.com/office/drawing/2014/main" id="{646FDE3E-5F98-465E-A4A1-17F8E562FC1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1882577"/>
              </p:ext>
            </p:extLst>
          </p:nvPr>
        </p:nvGraphicFramePr>
        <p:xfrm>
          <a:off x="521283" y="1608089"/>
          <a:ext cx="7210716" cy="4943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759536" y="2591331"/>
              <a:ext cx="4266669" cy="4266669"/>
            </a:xfrm>
            <a:prstGeom prst="rect">
              <a:avLst/>
            </a:prstGeom>
          </p:spPr>
        </p:pic>
      </p:grpSp>
    </p:spTree>
    <p:extLst>
      <p:ext uri="{BB962C8B-B14F-4D97-AF65-F5344CB8AC3E}">
        <p14:creationId xmlns:p14="http://schemas.microsoft.com/office/powerpoint/2010/main" val="152128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3" y="96966"/>
            <a:ext cx="8378529" cy="1027257"/>
          </a:xfrm>
        </p:spPr>
        <p:txBody>
          <a:bodyPr>
            <a:normAutofit fontScale="90000"/>
          </a:bodyPr>
          <a:lstStyle/>
          <a:p>
            <a:r>
              <a:rPr lang="en-US" dirty="0">
                <a:solidFill>
                  <a:schemeClr val="accent5">
                    <a:lumMod val="50000"/>
                  </a:schemeClr>
                </a:solidFill>
                <a:latin typeface="Rockwell" panose="02060603020205020403" pitchFamily="18" charset="0"/>
              </a:rPr>
              <a:t>Questions for Teachers/Caregivers</a:t>
            </a:r>
          </a:p>
        </p:txBody>
      </p:sp>
      <p:sp>
        <p:nvSpPr>
          <p:cNvPr id="9" name="Rectangle: Rounded Corners 8">
            <a:extLst>
              <a:ext uri="{FF2B5EF4-FFF2-40B4-BE49-F238E27FC236}">
                <a16:creationId xmlns:a16="http://schemas.microsoft.com/office/drawing/2014/main" id="{5D83E472-316B-42B5-9901-2C007C5B7144}"/>
              </a:ext>
              <a:ext uri="{C183D7F6-B498-43B3-948B-1728B52AA6E4}">
                <adec:decorative xmlns:adec="http://schemas.microsoft.com/office/drawing/2017/decorative" val="1"/>
              </a:ext>
            </a:extLst>
          </p:cNvPr>
          <p:cNvSpPr/>
          <p:nvPr/>
        </p:nvSpPr>
        <p:spPr>
          <a:xfrm>
            <a:off x="521282" y="1837302"/>
            <a:ext cx="2268675" cy="183257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my child most enjoy doing during the day?”</a:t>
            </a:r>
          </a:p>
        </p:txBody>
      </p:sp>
      <p:sp>
        <p:nvSpPr>
          <p:cNvPr id="15" name="Rectangle: Rounded Corners 14">
            <a:extLst>
              <a:ext uri="{FF2B5EF4-FFF2-40B4-BE49-F238E27FC236}">
                <a16:creationId xmlns:a16="http://schemas.microsoft.com/office/drawing/2014/main" id="{9463B806-86C1-44AC-8470-6E6761DC7613}"/>
              </a:ext>
              <a:ext uri="{C183D7F6-B498-43B3-948B-1728B52AA6E4}">
                <adec:decorative xmlns:adec="http://schemas.microsoft.com/office/drawing/2017/decorative" val="1"/>
              </a:ext>
            </a:extLst>
          </p:cNvPr>
          <p:cNvSpPr/>
          <p:nvPr/>
        </p:nvSpPr>
        <p:spPr>
          <a:xfrm>
            <a:off x="521282" y="4307031"/>
            <a:ext cx="2268675" cy="201583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“What’s does my child bring to the group/class?”</a:t>
            </a:r>
          </a:p>
        </p:txBody>
      </p:sp>
      <p:sp>
        <p:nvSpPr>
          <p:cNvPr id="18" name="Rectangle: Rounded Corners 17">
            <a:extLst>
              <a:ext uri="{FF2B5EF4-FFF2-40B4-BE49-F238E27FC236}">
                <a16:creationId xmlns:a16="http://schemas.microsoft.com/office/drawing/2014/main" id="{1EE42B7D-A1DC-4708-8147-D9D746BA73E8}"/>
              </a:ext>
              <a:ext uri="{C183D7F6-B498-43B3-948B-1728B52AA6E4}">
                <adec:decorative xmlns:adec="http://schemas.microsoft.com/office/drawing/2017/decorative" val="1"/>
              </a:ext>
            </a:extLst>
          </p:cNvPr>
          <p:cNvSpPr/>
          <p:nvPr/>
        </p:nvSpPr>
        <p:spPr>
          <a:xfrm>
            <a:off x="3472300" y="1768455"/>
            <a:ext cx="2268675" cy="20158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“How does my child interact with other children?”</a:t>
            </a:r>
            <a:endParaRPr lang="en-US" dirty="0"/>
          </a:p>
        </p:txBody>
      </p:sp>
      <p:sp>
        <p:nvSpPr>
          <p:cNvPr id="22" name="Rectangle: Rounded Corners 21">
            <a:extLst>
              <a:ext uri="{FF2B5EF4-FFF2-40B4-BE49-F238E27FC236}">
                <a16:creationId xmlns:a16="http://schemas.microsoft.com/office/drawing/2014/main" id="{2DDD40F6-2362-4667-BF5E-80F684666948}"/>
              </a:ext>
              <a:ext uri="{C183D7F6-B498-43B3-948B-1728B52AA6E4}">
                <adec:decorative xmlns:adec="http://schemas.microsoft.com/office/drawing/2017/decorative" val="1"/>
              </a:ext>
            </a:extLst>
          </p:cNvPr>
          <p:cNvSpPr/>
          <p:nvPr/>
        </p:nvSpPr>
        <p:spPr>
          <a:xfrm>
            <a:off x="3472298" y="4307031"/>
            <a:ext cx="2268675" cy="201583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can I support this (</a:t>
            </a:r>
            <a:r>
              <a:rPr lang="en-US" u="sng" dirty="0">
                <a:solidFill>
                  <a:schemeClr val="tx1"/>
                </a:solidFill>
              </a:rPr>
              <a:t>specific behavior/ milestone)</a:t>
            </a:r>
            <a:r>
              <a:rPr lang="en-US" dirty="0">
                <a:solidFill>
                  <a:schemeClr val="tx1"/>
                </a:solidFill>
              </a:rPr>
              <a:t> outside of school?</a:t>
            </a:r>
          </a:p>
        </p:txBody>
      </p:sp>
      <p:sp>
        <p:nvSpPr>
          <p:cNvPr id="19" name="Rectangle: Rounded Corners 18">
            <a:extLst>
              <a:ext uri="{FF2B5EF4-FFF2-40B4-BE49-F238E27FC236}">
                <a16:creationId xmlns:a16="http://schemas.microsoft.com/office/drawing/2014/main" id="{86051D9B-1137-438D-A466-460D44ED3361}"/>
              </a:ext>
              <a:ext uri="{C183D7F6-B498-43B3-948B-1728B52AA6E4}">
                <adec:decorative xmlns:adec="http://schemas.microsoft.com/office/drawing/2017/decorative" val="1"/>
              </a:ext>
            </a:extLst>
          </p:cNvPr>
          <p:cNvSpPr/>
          <p:nvPr/>
        </p:nvSpPr>
        <p:spPr>
          <a:xfrm>
            <a:off x="6426359" y="1768455"/>
            <a:ext cx="2268675" cy="20158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does my child interact with you and other teachers/ caregivers?”</a:t>
            </a:r>
          </a:p>
        </p:txBody>
      </p:sp>
      <p:sp>
        <p:nvSpPr>
          <p:cNvPr id="24" name="Rectangle: Rounded Corners 23">
            <a:extLst>
              <a:ext uri="{FF2B5EF4-FFF2-40B4-BE49-F238E27FC236}">
                <a16:creationId xmlns:a16="http://schemas.microsoft.com/office/drawing/2014/main" id="{EE47BD82-D8BD-4FB4-9086-D3AD4D447A51}"/>
              </a:ext>
              <a:ext uri="{C183D7F6-B498-43B3-948B-1728B52AA6E4}">
                <adec:decorative xmlns:adec="http://schemas.microsoft.com/office/drawing/2017/decorative" val="1"/>
              </a:ext>
            </a:extLst>
          </p:cNvPr>
          <p:cNvSpPr/>
          <p:nvPr/>
        </p:nvSpPr>
        <p:spPr>
          <a:xfrm>
            <a:off x="6411867" y="4307031"/>
            <a:ext cx="2268675" cy="201583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Ask for specifics/examples (of your child’s strengths and challenges)</a:t>
            </a:r>
          </a:p>
        </p:txBody>
      </p:sp>
      <p:grpSp>
        <p:nvGrpSpPr>
          <p:cNvPr id="27" name="Group 26">
            <a:extLst>
              <a:ext uri="{FF2B5EF4-FFF2-40B4-BE49-F238E27FC236}">
                <a16:creationId xmlns:a16="http://schemas.microsoft.com/office/drawing/2014/main" id="{B93A2DC7-6859-4F75-8168-ADDC73E3CA27}"/>
              </a:ext>
              <a:ext uri="{C183D7F6-B498-43B3-948B-1728B52AA6E4}">
                <adec:decorative xmlns:adec="http://schemas.microsoft.com/office/drawing/2017/decorative" val="1"/>
              </a:ext>
            </a:extLst>
          </p:cNvPr>
          <p:cNvGrpSpPr/>
          <p:nvPr/>
        </p:nvGrpSpPr>
        <p:grpSpPr>
          <a:xfrm>
            <a:off x="8936181" y="0"/>
            <a:ext cx="3890553" cy="6904758"/>
            <a:chOff x="8936181" y="0"/>
            <a:chExt cx="3890553" cy="6904758"/>
          </a:xfrm>
        </p:grpSpPr>
        <p:grpSp>
          <p:nvGrpSpPr>
            <p:cNvPr id="28" name="Group 27">
              <a:extLst>
                <a:ext uri="{FF2B5EF4-FFF2-40B4-BE49-F238E27FC236}">
                  <a16:creationId xmlns:a16="http://schemas.microsoft.com/office/drawing/2014/main" id="{6CBBA48F-3540-40BB-86AA-7AAF28CD5339}"/>
                </a:ext>
              </a:extLst>
            </p:cNvPr>
            <p:cNvGrpSpPr/>
            <p:nvPr/>
          </p:nvGrpSpPr>
          <p:grpSpPr>
            <a:xfrm>
              <a:off x="9055676" y="0"/>
              <a:ext cx="3136324" cy="6858000"/>
              <a:chOff x="9055676" y="0"/>
              <a:chExt cx="3136324" cy="6858000"/>
            </a:xfrm>
          </p:grpSpPr>
          <p:sp>
            <p:nvSpPr>
              <p:cNvPr id="30" name="Rectangle 29">
                <a:extLst>
                  <a:ext uri="{FF2B5EF4-FFF2-40B4-BE49-F238E27FC236}">
                    <a16:creationId xmlns:a16="http://schemas.microsoft.com/office/drawing/2014/main" id="{10212382-8EC9-434F-AFAF-B6C7365BE309}"/>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5230CEF-8C01-4266-B07A-54133FF5498C}"/>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A828698-211B-429A-921E-C6432F9B008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F4DF386-529D-4B9C-93D9-7092217DBC6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B6EE0EE-F36C-4455-ABAB-6EDBE71A3FB3}"/>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Graphic 28" descr="Microscope">
              <a:extLst>
                <a:ext uri="{FF2B5EF4-FFF2-40B4-BE49-F238E27FC236}">
                  <a16:creationId xmlns:a16="http://schemas.microsoft.com/office/drawing/2014/main" id="{D53102C2-2861-4A42-B8E0-80DCEF2E401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8936181" y="3014205"/>
              <a:ext cx="3890553" cy="3890553"/>
            </a:xfrm>
            <a:prstGeom prst="rect">
              <a:avLst/>
            </a:prstGeom>
          </p:spPr>
        </p:pic>
      </p:grpSp>
    </p:spTree>
    <p:extLst>
      <p:ext uri="{BB962C8B-B14F-4D97-AF65-F5344CB8AC3E}">
        <p14:creationId xmlns:p14="http://schemas.microsoft.com/office/powerpoint/2010/main" val="222899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In the Event of a Concern…</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1"/>
            <a:ext cx="8378529" cy="5301495"/>
          </a:xfrm>
        </p:spPr>
        <p:txBody>
          <a:bodyPr>
            <a:normAutofit/>
          </a:bodyPr>
          <a:lstStyle/>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If behavior is outside of expected/typical range, the teacher/caregiver can give referral for an assessment from Early Intervention (EI).</a:t>
            </a: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Early Intervention are services and supports available 	to infants and young children with developmental 	delays and disabilities and their families.</a:t>
            </a:r>
          </a:p>
          <a:p>
            <a:pPr marL="0" indent="0">
              <a:buNone/>
            </a:pPr>
            <a:endPar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EI services are available in every state. Speak to your 	pediatrician or contact your county for more 	information (see Resources handout for county links)</a:t>
            </a:r>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416954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Early Intervention Services</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1"/>
            <a:ext cx="8378529" cy="5301495"/>
          </a:xfrm>
        </p:spPr>
        <p:txBody>
          <a:bodyPr>
            <a:normAutofit/>
          </a:bodyPr>
          <a:lstStyle/>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Speech and language services</a:t>
            </a:r>
          </a:p>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Physical Therapy</a:t>
            </a:r>
          </a:p>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Hearing or audiology services</a:t>
            </a:r>
          </a:p>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Occupational Therapy</a:t>
            </a:r>
          </a:p>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Counseling and training for a family</a:t>
            </a:r>
          </a:p>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Psychological services</a:t>
            </a:r>
          </a:p>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Nursing services</a:t>
            </a:r>
          </a:p>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Nutritional services</a:t>
            </a:r>
          </a:p>
          <a:p>
            <a:pPr marL="0" indent="0">
              <a:buNone/>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Medical services</a:t>
            </a:r>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50534" y="4155643"/>
              <a:ext cx="2798617" cy="2798617"/>
            </a:xfrm>
            <a:prstGeom prst="rect">
              <a:avLst/>
            </a:prstGeom>
          </p:spPr>
        </p:pic>
      </p:grpSp>
      <p:pic>
        <p:nvPicPr>
          <p:cNvPr id="14" name="Picture 13" descr="A person sitting at a table in a park&#10;&#10;Description automatically generated">
            <a:extLst>
              <a:ext uri="{FF2B5EF4-FFF2-40B4-BE49-F238E27FC236}">
                <a16:creationId xmlns:a16="http://schemas.microsoft.com/office/drawing/2014/main" id="{C25C5582-0AE5-41C3-8D59-A788B70A7F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6656" y="2255202"/>
            <a:ext cx="2804246" cy="3238237"/>
          </a:xfrm>
          <a:prstGeom prst="rect">
            <a:avLst/>
          </a:prstGeom>
        </p:spPr>
      </p:pic>
    </p:spTree>
    <p:extLst>
      <p:ext uri="{BB962C8B-B14F-4D97-AF65-F5344CB8AC3E}">
        <p14:creationId xmlns:p14="http://schemas.microsoft.com/office/powerpoint/2010/main" val="308668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In the Event of a Concern…</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1"/>
            <a:ext cx="8378529" cy="5301495"/>
          </a:xfrm>
        </p:spPr>
        <p:txBody>
          <a:bodyPr>
            <a:normAutofit/>
          </a:bodyPr>
          <a:lstStyle/>
          <a:p>
            <a:pPr marL="0" indent="0">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You are not alone. You’ve done nothing wrong.</a:t>
            </a:r>
          </a:p>
          <a:p>
            <a:pPr marL="0" indent="0">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Approximately 1 in 6 children have one or more 	developmental disabilities </a:t>
            </a:r>
          </a:p>
          <a:p>
            <a:pPr marL="0" indent="0">
              <a:buNone/>
            </a:pPr>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Services combine both support for children and 	support for their families provide the most significant 	impact.</a:t>
            </a:r>
          </a:p>
          <a:p>
            <a:pPr marL="0" indent="0">
              <a:buNone/>
            </a:pPr>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Teacher is not diagnosing your child, simply 	expressing concern and recommending an 	assessment.</a:t>
            </a:r>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189788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When a Parent’s Concerned…</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a:lstStyle/>
          <a:p>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Refer to developmental milestones lists/info</a:t>
            </a:r>
          </a:p>
          <a:p>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Collect data – observe your child over time, at different times of the day, in different settings. Gather as much info as possible to understand your child and his/her development</a:t>
            </a:r>
          </a:p>
          <a:p>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Share information with child’s teacher/caregiver and pediatrician</a:t>
            </a:r>
          </a:p>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rgbClr val="CC0000"/>
                </a:solidFill>
                <a:latin typeface="Tahoma" panose="020B0604030504040204" pitchFamily="34" charset="0"/>
                <a:ea typeface="Tahoma" panose="020B0604030504040204" pitchFamily="34" charset="0"/>
                <a:cs typeface="Tahoma" panose="020B0604030504040204" pitchFamily="34" charset="0"/>
              </a:rPr>
              <a:t>*REMEMBER, children develop in the context of their relationships and experiences. </a:t>
            </a:r>
          </a:p>
          <a:p>
            <a:endParaRPr lang="en-US" dirty="0">
              <a:solidFill>
                <a:schemeClr val="accent5">
                  <a:lumMod val="50000"/>
                </a:schemeClr>
              </a:solidFill>
            </a:endParaRPr>
          </a:p>
        </p:txBody>
      </p:sp>
      <p:grpSp>
        <p:nvGrpSpPr>
          <p:cNvPr id="9" name="Group 8">
            <a:extLst>
              <a:ext uri="{FF2B5EF4-FFF2-40B4-BE49-F238E27FC236}">
                <a16:creationId xmlns:a16="http://schemas.microsoft.com/office/drawing/2014/main" id="{5EB226A9-D9EE-4576-B6BE-BA2E94C1613A}"/>
              </a:ext>
              <a:ext uri="{C183D7F6-B498-43B3-948B-1728B52AA6E4}">
                <adec:decorative xmlns:adec="http://schemas.microsoft.com/office/drawing/2017/decorative" val="1"/>
              </a:ext>
            </a:extLst>
          </p:cNvPr>
          <p:cNvGrpSpPr/>
          <p:nvPr/>
        </p:nvGrpSpPr>
        <p:grpSpPr>
          <a:xfrm>
            <a:off x="8936181" y="0"/>
            <a:ext cx="3890553" cy="6904758"/>
            <a:chOff x="8936181" y="0"/>
            <a:chExt cx="3890553" cy="6904758"/>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Microscope">
              <a:extLst>
                <a:ext uri="{FF2B5EF4-FFF2-40B4-BE49-F238E27FC236}">
                  <a16:creationId xmlns:a16="http://schemas.microsoft.com/office/drawing/2014/main" id="{A9B090FE-5998-4BAC-AB8D-6F40D44C813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8936181" y="3014205"/>
              <a:ext cx="3890553" cy="3890553"/>
            </a:xfrm>
            <a:prstGeom prst="rect">
              <a:avLst/>
            </a:prstGeom>
          </p:spPr>
        </p:pic>
      </p:grpSp>
    </p:spTree>
    <p:extLst>
      <p:ext uri="{BB962C8B-B14F-4D97-AF65-F5344CB8AC3E}">
        <p14:creationId xmlns:p14="http://schemas.microsoft.com/office/powerpoint/2010/main" val="393703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pic>
        <p:nvPicPr>
          <p:cNvPr id="3" name="Picture 2">
            <a:extLst>
              <a:ext uri="{FF2B5EF4-FFF2-40B4-BE49-F238E27FC236}">
                <a16:creationId xmlns:a16="http://schemas.microsoft.com/office/drawing/2014/main" id="{CA11B856-4231-45FD-9324-DB91E82715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1566" y="153266"/>
            <a:ext cx="5975420" cy="6551468"/>
          </a:xfrm>
          <a:prstGeom prst="rect">
            <a:avLst/>
          </a:prstGeom>
        </p:spPr>
      </p:pic>
      <p:sp>
        <p:nvSpPr>
          <p:cNvPr id="16" name="TextBox 15">
            <a:extLst>
              <a:ext uri="{FF2B5EF4-FFF2-40B4-BE49-F238E27FC236}">
                <a16:creationId xmlns:a16="http://schemas.microsoft.com/office/drawing/2014/main" id="{A813628C-3556-4CC9-BF2C-C4EED7C83ED0}"/>
              </a:ext>
            </a:extLst>
          </p:cNvPr>
          <p:cNvSpPr txBox="1"/>
          <p:nvPr/>
        </p:nvSpPr>
        <p:spPr>
          <a:xfrm>
            <a:off x="-56532" y="6588695"/>
            <a:ext cx="1623646" cy="538609"/>
          </a:xfrm>
          <a:prstGeom prst="rect">
            <a:avLst/>
          </a:prstGeom>
          <a:noFill/>
        </p:spPr>
        <p:txBody>
          <a:bodyPr wrap="square" rtlCol="0">
            <a:spAutoFit/>
          </a:bodyPr>
          <a:lstStyle/>
          <a:p>
            <a:r>
              <a:rPr lang="en-US" sz="1100" dirty="0"/>
              <a:t>(ZERO TO THREE, 2013)</a:t>
            </a:r>
          </a:p>
          <a:p>
            <a:endParaRPr lang="en-US" dirty="0"/>
          </a:p>
        </p:txBody>
      </p:sp>
    </p:spTree>
    <p:extLst>
      <p:ext uri="{BB962C8B-B14F-4D97-AF65-F5344CB8AC3E}">
        <p14:creationId xmlns:p14="http://schemas.microsoft.com/office/powerpoint/2010/main" val="164728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128954" y="0"/>
            <a:ext cx="8770857" cy="1027257"/>
          </a:xfrm>
        </p:spPr>
        <p:txBody>
          <a:bodyPr>
            <a:normAutofit fontScale="90000"/>
          </a:bodyPr>
          <a:lstStyle/>
          <a:p>
            <a:r>
              <a:rPr lang="en-US" dirty="0">
                <a:solidFill>
                  <a:schemeClr val="accent5">
                    <a:lumMod val="50000"/>
                  </a:schemeClr>
                </a:solidFill>
                <a:latin typeface="Rockwell" panose="02060603020205020403" pitchFamily="18" charset="0"/>
              </a:rPr>
              <a:t>Kindergarten Readiness</a:t>
            </a:r>
            <a:r>
              <a:rPr lang="en-US" sz="2700" dirty="0">
                <a:solidFill>
                  <a:schemeClr val="accent5">
                    <a:lumMod val="50000"/>
                  </a:schemeClr>
                </a:solidFill>
                <a:latin typeface="Rockwell" panose="02060603020205020403" pitchFamily="18" charset="0"/>
              </a:rPr>
              <a:t>    [Birth – 12 months]</a:t>
            </a:r>
          </a:p>
        </p:txBody>
      </p:sp>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57A4D9CB-1D42-4266-8AD1-E9E8F961F3B8}"/>
              </a:ext>
            </a:extLst>
          </p:cNvPr>
          <p:cNvSpPr txBox="1"/>
          <p:nvPr/>
        </p:nvSpPr>
        <p:spPr>
          <a:xfrm>
            <a:off x="132689" y="2422834"/>
            <a:ext cx="6160736" cy="5201424"/>
          </a:xfrm>
          <a:prstGeom prst="rect">
            <a:avLst/>
          </a:prstGeom>
          <a:noFill/>
        </p:spPr>
        <p:txBody>
          <a:bodyPr wrap="square" rtlCol="0">
            <a:spAutoFit/>
          </a:bodyPr>
          <a:lstStyle/>
          <a:p>
            <a:r>
              <a:rPr lang="en-US" sz="3200" b="1" dirty="0">
                <a:solidFill>
                  <a:schemeClr val="accent6">
                    <a:lumMod val="75000"/>
                  </a:schemeClr>
                </a:solidFill>
              </a:rPr>
              <a:t>Routines</a:t>
            </a:r>
            <a:r>
              <a:rPr lang="en-US" sz="3200" dirty="0">
                <a:solidFill>
                  <a:schemeClr val="accent6">
                    <a:lumMod val="75000"/>
                  </a:schemeClr>
                </a:solidFill>
              </a:rPr>
              <a:t> – feeding, diapering, </a:t>
            </a:r>
            <a:r>
              <a:rPr lang="en-US" sz="3200" dirty="0" err="1">
                <a:solidFill>
                  <a:schemeClr val="accent6">
                    <a:lumMod val="75000"/>
                  </a:schemeClr>
                </a:solidFill>
              </a:rPr>
              <a:t>bathtime</a:t>
            </a:r>
            <a:endParaRPr lang="en-US" sz="3200" dirty="0">
              <a:solidFill>
                <a:schemeClr val="accent6">
                  <a:lumMod val="75000"/>
                </a:schemeClr>
              </a:solidFill>
            </a:endParaRPr>
          </a:p>
          <a:p>
            <a:r>
              <a:rPr lang="en-US" sz="2800" dirty="0">
                <a:solidFill>
                  <a:schemeClr val="accent6">
                    <a:lumMod val="75000"/>
                  </a:schemeClr>
                </a:solidFill>
              </a:rPr>
              <a:t>	*Baby connects and bonds with 	loved ones, figures out how world 	works</a:t>
            </a:r>
          </a:p>
          <a:p>
            <a:endParaRPr lang="en-US" sz="2800" b="1" dirty="0">
              <a:solidFill>
                <a:schemeClr val="accent6">
                  <a:lumMod val="75000"/>
                </a:schemeClr>
              </a:solidFill>
            </a:endParaRPr>
          </a:p>
          <a:p>
            <a:r>
              <a:rPr lang="en-US" sz="3200" b="1" dirty="0">
                <a:solidFill>
                  <a:schemeClr val="accent6">
                    <a:lumMod val="75000"/>
                  </a:schemeClr>
                </a:solidFill>
              </a:rPr>
              <a:t>Reading, playing together – </a:t>
            </a:r>
            <a:r>
              <a:rPr lang="en-US" sz="3200" dirty="0">
                <a:solidFill>
                  <a:schemeClr val="accent6">
                    <a:lumMod val="75000"/>
                  </a:schemeClr>
                </a:solidFill>
              </a:rPr>
              <a:t>communicating with her through sounds, facial expressions, gestures</a:t>
            </a:r>
          </a:p>
          <a:p>
            <a:endParaRPr lang="en-US" sz="3200" dirty="0">
              <a:solidFill>
                <a:schemeClr val="accent6">
                  <a:lumMod val="75000"/>
                </a:schemeClr>
              </a:solidFill>
            </a:endParaRPr>
          </a:p>
          <a:p>
            <a:endParaRPr lang="en-US" sz="2800" dirty="0">
              <a:solidFill>
                <a:schemeClr val="accent6">
                  <a:lumMod val="75000"/>
                </a:schemeClr>
              </a:solidFill>
            </a:endParaRPr>
          </a:p>
        </p:txBody>
      </p:sp>
      <p:sp>
        <p:nvSpPr>
          <p:cNvPr id="19" name="TextBox 18">
            <a:extLst>
              <a:ext uri="{FF2B5EF4-FFF2-40B4-BE49-F238E27FC236}">
                <a16:creationId xmlns:a16="http://schemas.microsoft.com/office/drawing/2014/main" id="{3B64616C-C3DF-450C-B2F9-02D39C184925}"/>
              </a:ext>
            </a:extLst>
          </p:cNvPr>
          <p:cNvSpPr txBox="1"/>
          <p:nvPr/>
        </p:nvSpPr>
        <p:spPr>
          <a:xfrm>
            <a:off x="128953" y="1027257"/>
            <a:ext cx="8770857" cy="954107"/>
          </a:xfrm>
          <a:prstGeom prst="rect">
            <a:avLst/>
          </a:prstGeom>
          <a:solidFill>
            <a:schemeClr val="bg1">
              <a:lumMod val="95000"/>
            </a:schemeClr>
          </a:solidFill>
          <a:ln>
            <a:solidFill>
              <a:schemeClr val="tx1"/>
            </a:solidFill>
          </a:ln>
        </p:spPr>
        <p:txBody>
          <a:bodyPr wrap="square" rtlCol="0">
            <a:spAutoFit/>
          </a:bodyPr>
          <a:lstStyle/>
          <a:p>
            <a:endParaRPr lang="en-US" dirty="0"/>
          </a:p>
        </p:txBody>
      </p:sp>
      <p:sp>
        <p:nvSpPr>
          <p:cNvPr id="20" name="Rectangle 19">
            <a:extLst>
              <a:ext uri="{FF2B5EF4-FFF2-40B4-BE49-F238E27FC236}">
                <a16:creationId xmlns:a16="http://schemas.microsoft.com/office/drawing/2014/main" id="{3C345E27-A5D2-4BE7-B6B4-FCA3CA4254BD}"/>
              </a:ext>
            </a:extLst>
          </p:cNvPr>
          <p:cNvSpPr/>
          <p:nvPr/>
        </p:nvSpPr>
        <p:spPr>
          <a:xfrm>
            <a:off x="1082053" y="1022883"/>
            <a:ext cx="7846333" cy="954107"/>
          </a:xfrm>
          <a:prstGeom prst="rect">
            <a:avLst/>
          </a:prstGeom>
        </p:spPr>
        <p:txBody>
          <a:bodyPr wrap="square">
            <a:spAutoFit/>
          </a:bodyPr>
          <a:lstStyle/>
          <a:p>
            <a:r>
              <a:rPr lang="en-US" sz="2800" dirty="0"/>
              <a:t>Language and Literacy </a:t>
            </a:r>
            <a:r>
              <a:rPr lang="en-US" sz="2800" b="1" dirty="0"/>
              <a:t>|</a:t>
            </a:r>
            <a:r>
              <a:rPr lang="en-US" sz="2800" dirty="0"/>
              <a:t> Thinking Skills </a:t>
            </a:r>
            <a:r>
              <a:rPr lang="en-US" sz="2800" b="1" dirty="0"/>
              <a:t>| </a:t>
            </a:r>
            <a:r>
              <a:rPr lang="en-US" sz="2800" dirty="0"/>
              <a:t>Self-Control </a:t>
            </a:r>
            <a:r>
              <a:rPr lang="en-US" sz="2800" b="1" dirty="0"/>
              <a:t>| </a:t>
            </a:r>
            <a:r>
              <a:rPr lang="en-US" sz="2800" dirty="0"/>
              <a:t>Self Confidence</a:t>
            </a:r>
          </a:p>
        </p:txBody>
      </p:sp>
      <p:pic>
        <p:nvPicPr>
          <p:cNvPr id="21" name="Graphic 20" descr="Thought bubble">
            <a:extLst>
              <a:ext uri="{FF2B5EF4-FFF2-40B4-BE49-F238E27FC236}">
                <a16:creationId xmlns:a16="http://schemas.microsoft.com/office/drawing/2014/main" id="{32088015-44CA-4184-B6D9-C14C39A10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734" y="1042736"/>
            <a:ext cx="914400" cy="914400"/>
          </a:xfrm>
          <a:prstGeom prst="rect">
            <a:avLst/>
          </a:prstGeom>
        </p:spPr>
      </p:pic>
      <p:pic>
        <p:nvPicPr>
          <p:cNvPr id="17" name="Picture 16">
            <a:extLst>
              <a:ext uri="{FF2B5EF4-FFF2-40B4-BE49-F238E27FC236}">
                <a16:creationId xmlns:a16="http://schemas.microsoft.com/office/drawing/2014/main" id="{15048DCA-415E-4C50-BC1F-8948B52821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03250" y="2676813"/>
            <a:ext cx="4554500" cy="2927893"/>
          </a:xfrm>
          <a:prstGeom prst="rect">
            <a:avLst/>
          </a:prstGeom>
        </p:spPr>
      </p:pic>
      <p:sp>
        <p:nvSpPr>
          <p:cNvPr id="18" name="Rectangle 17">
            <a:extLst>
              <a:ext uri="{FF2B5EF4-FFF2-40B4-BE49-F238E27FC236}">
                <a16:creationId xmlns:a16="http://schemas.microsoft.com/office/drawing/2014/main" id="{52D97CFD-020F-4D17-8A07-C0BDD2A10988}"/>
              </a:ext>
            </a:extLst>
          </p:cNvPr>
          <p:cNvSpPr/>
          <p:nvPr/>
        </p:nvSpPr>
        <p:spPr>
          <a:xfrm>
            <a:off x="6903250" y="5600619"/>
            <a:ext cx="3066865" cy="246221"/>
          </a:xfrm>
          <a:prstGeom prst="rect">
            <a:avLst/>
          </a:prstGeom>
        </p:spPr>
        <p:txBody>
          <a:bodyPr wrap="none">
            <a:spAutoFit/>
          </a:bodyPr>
          <a:lstStyle/>
          <a:p>
            <a:r>
              <a:rPr lang="en-US" sz="1000" dirty="0"/>
              <a:t>[Image retrieved from https://www.wpwinstitute.com/</a:t>
            </a:r>
          </a:p>
        </p:txBody>
      </p:sp>
    </p:spTree>
    <p:extLst>
      <p:ext uri="{BB962C8B-B14F-4D97-AF65-F5344CB8AC3E}">
        <p14:creationId xmlns:p14="http://schemas.microsoft.com/office/powerpoint/2010/main" val="92386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a:lstStyle/>
          <a:p>
            <a:r>
              <a:rPr lang="en-US" dirty="0">
                <a:solidFill>
                  <a:schemeClr val="accent5">
                    <a:lumMod val="50000"/>
                  </a:schemeClr>
                </a:solidFill>
                <a:latin typeface="Rockwell" panose="02060603020205020403" pitchFamily="18" charset="0"/>
              </a:rPr>
              <a:t>Today’s Discussion</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825625"/>
            <a:ext cx="8378529" cy="4351338"/>
          </a:xfrm>
        </p:spPr>
        <p:txBody>
          <a:bodyPr vert="horz" lIns="91440" tIns="45720" rIns="91440" bIns="45720" rtlCol="0" anchor="t">
            <a:normAutofit/>
          </a:bodyPr>
          <a:lstStyle/>
          <a:p>
            <a:r>
              <a:rPr lang="en-US" sz="2400" dirty="0">
                <a:solidFill>
                  <a:schemeClr val="accent5">
                    <a:lumMod val="50000"/>
                  </a:schemeClr>
                </a:solidFill>
                <a:latin typeface="Tahoma"/>
                <a:ea typeface="Tahoma"/>
                <a:cs typeface="Tahoma"/>
              </a:rPr>
              <a:t>What to expect in your parent-teacher conference</a:t>
            </a:r>
          </a:p>
          <a:p>
            <a:r>
              <a:rPr lang="en-US" sz="2400" dirty="0">
                <a:solidFill>
                  <a:schemeClr val="accent5">
                    <a:lumMod val="50000"/>
                  </a:schemeClr>
                </a:solidFill>
                <a:latin typeface="Tahoma"/>
                <a:ea typeface="Tahoma"/>
                <a:cs typeface="Tahoma"/>
              </a:rPr>
              <a:t>Understanding the progress report (and child development)</a:t>
            </a:r>
          </a:p>
          <a:p>
            <a:r>
              <a:rPr lang="en-US" sz="2400" dirty="0">
                <a:solidFill>
                  <a:schemeClr val="accent5">
                    <a:lumMod val="50000"/>
                  </a:schemeClr>
                </a:solidFill>
                <a:latin typeface="Tahoma"/>
                <a:ea typeface="Tahoma"/>
                <a:cs typeface="Tahoma"/>
              </a:rPr>
              <a:t>Types of questions to ask teacher</a:t>
            </a:r>
          </a:p>
          <a:p>
            <a:r>
              <a:rPr lang="en-US" sz="2400" dirty="0">
                <a:solidFill>
                  <a:schemeClr val="accent5">
                    <a:lumMod val="50000"/>
                  </a:schemeClr>
                </a:solidFill>
                <a:latin typeface="Tahoma"/>
                <a:ea typeface="Tahoma"/>
                <a:cs typeface="Tahoma"/>
              </a:rPr>
              <a:t>What happens if teacher shares a concern?</a:t>
            </a:r>
          </a:p>
          <a:p>
            <a:r>
              <a:rPr lang="en-US" sz="2400" dirty="0">
                <a:solidFill>
                  <a:schemeClr val="accent5">
                    <a:lumMod val="50000"/>
                  </a:schemeClr>
                </a:solidFill>
                <a:latin typeface="Tahoma"/>
                <a:ea typeface="Tahoma"/>
                <a:cs typeface="Tahoma"/>
              </a:rPr>
              <a:t>What if parent has a concern about development?</a:t>
            </a:r>
          </a:p>
          <a:p>
            <a:r>
              <a:rPr lang="en-US" sz="2400" dirty="0">
                <a:solidFill>
                  <a:schemeClr val="accent5">
                    <a:lumMod val="50000"/>
                  </a:schemeClr>
                </a:solidFill>
                <a:latin typeface="Tahoma"/>
                <a:ea typeface="Tahoma"/>
                <a:cs typeface="Tahoma"/>
              </a:rPr>
              <a:t>Understanding kindergarten readiness/school readiness (*Surprise, it begins at birth)</a:t>
            </a:r>
          </a:p>
          <a:p>
            <a:endParaRPr lang="en-US" sz="2400" dirty="0">
              <a:solidFill>
                <a:schemeClr val="accent5">
                  <a:lumMod val="50000"/>
                </a:schemeClr>
              </a:solidFill>
              <a:latin typeface="Tahoma"/>
              <a:ea typeface="Tahoma"/>
              <a:cs typeface="Tahoma"/>
            </a:endParaRPr>
          </a:p>
          <a:p>
            <a:endParaRPr lang="en-US" sz="2400" dirty="0">
              <a:solidFill>
                <a:schemeClr val="accent5">
                  <a:lumMod val="50000"/>
                </a:schemeClr>
              </a:solidFill>
              <a:latin typeface="Tahoma"/>
              <a:ea typeface="Tahoma"/>
              <a:cs typeface="Tahoma"/>
            </a:endParaRPr>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2490499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128954" y="0"/>
            <a:ext cx="8770857" cy="1027257"/>
          </a:xfrm>
        </p:spPr>
        <p:txBody>
          <a:bodyPr>
            <a:normAutofit/>
          </a:bodyPr>
          <a:lstStyle/>
          <a:p>
            <a:r>
              <a:rPr lang="en-US" dirty="0">
                <a:solidFill>
                  <a:schemeClr val="accent5">
                    <a:lumMod val="50000"/>
                  </a:schemeClr>
                </a:solidFill>
                <a:latin typeface="Rockwell" panose="02060603020205020403" pitchFamily="18" charset="0"/>
              </a:rPr>
              <a:t>Kindergarten Readiness</a:t>
            </a:r>
            <a:endParaRPr lang="en-US" sz="2700" dirty="0">
              <a:solidFill>
                <a:schemeClr val="accent5">
                  <a:lumMod val="50000"/>
                </a:schemeClr>
              </a:solidFill>
              <a:latin typeface="Rockwell" panose="02060603020205020403" pitchFamily="18" charset="0"/>
            </a:endParaRPr>
          </a:p>
        </p:txBody>
      </p:sp>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16" name="TextBox 15">
            <a:extLst>
              <a:ext uri="{FF2B5EF4-FFF2-40B4-BE49-F238E27FC236}">
                <a16:creationId xmlns:a16="http://schemas.microsoft.com/office/drawing/2014/main" id="{57A4D9CB-1D42-4266-8AD1-E9E8F961F3B8}"/>
              </a:ext>
            </a:extLst>
          </p:cNvPr>
          <p:cNvSpPr txBox="1"/>
          <p:nvPr/>
        </p:nvSpPr>
        <p:spPr>
          <a:xfrm>
            <a:off x="132688" y="2422834"/>
            <a:ext cx="8829471" cy="3970318"/>
          </a:xfrm>
          <a:prstGeom prst="rect">
            <a:avLst/>
          </a:prstGeom>
          <a:noFill/>
        </p:spPr>
        <p:txBody>
          <a:bodyPr wrap="square" rtlCol="0">
            <a:spAutoFit/>
          </a:bodyPr>
          <a:lstStyle/>
          <a:p>
            <a:r>
              <a:rPr lang="en-US" sz="2800" dirty="0">
                <a:solidFill>
                  <a:schemeClr val="accent6">
                    <a:lumMod val="75000"/>
                  </a:schemeClr>
                </a:solidFill>
              </a:rPr>
              <a:t>Early language and literacy skills are learned best through everyday moments with your child—reading books, talking, laughing and playing together. </a:t>
            </a:r>
          </a:p>
          <a:p>
            <a:pPr marL="457200" indent="-457200">
              <a:buFont typeface="Arial" panose="020B0604020202020204" pitchFamily="34" charset="0"/>
              <a:buChar char="•"/>
            </a:pPr>
            <a:r>
              <a:rPr lang="en-US" sz="2800" dirty="0">
                <a:solidFill>
                  <a:schemeClr val="accent6">
                    <a:lumMod val="75000"/>
                  </a:schemeClr>
                </a:solidFill>
              </a:rPr>
              <a:t>Talk to them and they communicate back to you</a:t>
            </a:r>
          </a:p>
          <a:p>
            <a:pPr marL="457200" indent="-457200">
              <a:buFont typeface="Arial" panose="020B0604020202020204" pitchFamily="34" charset="0"/>
              <a:buChar char="•"/>
            </a:pPr>
            <a:r>
              <a:rPr lang="en-US" sz="2800" dirty="0">
                <a:solidFill>
                  <a:schemeClr val="accent6">
                    <a:lumMod val="75000"/>
                  </a:schemeClr>
                </a:solidFill>
              </a:rPr>
              <a:t>Hearing stories read and songs sung aloud. </a:t>
            </a:r>
          </a:p>
          <a:p>
            <a:pPr marL="457200" indent="-457200">
              <a:buFont typeface="Arial" panose="020B0604020202020204" pitchFamily="34" charset="0"/>
              <a:buChar char="•"/>
            </a:pPr>
            <a:r>
              <a:rPr lang="en-US" sz="2800" dirty="0">
                <a:solidFill>
                  <a:schemeClr val="accent6">
                    <a:lumMod val="75000"/>
                  </a:schemeClr>
                </a:solidFill>
              </a:rPr>
              <a:t>Give them the chance to play with and explore books and other written materials like magazines, newspapers, take-out menus, markers, and crayons.  </a:t>
            </a:r>
          </a:p>
          <a:p>
            <a:endParaRPr lang="en-US" sz="2800" dirty="0">
              <a:solidFill>
                <a:schemeClr val="accent6">
                  <a:lumMod val="75000"/>
                </a:schemeClr>
              </a:solidFill>
            </a:endParaRPr>
          </a:p>
        </p:txBody>
      </p:sp>
      <p:sp>
        <p:nvSpPr>
          <p:cNvPr id="19" name="TextBox 18">
            <a:extLst>
              <a:ext uri="{FF2B5EF4-FFF2-40B4-BE49-F238E27FC236}">
                <a16:creationId xmlns:a16="http://schemas.microsoft.com/office/drawing/2014/main" id="{3B64616C-C3DF-450C-B2F9-02D39C184925}"/>
              </a:ext>
            </a:extLst>
          </p:cNvPr>
          <p:cNvSpPr txBox="1"/>
          <p:nvPr/>
        </p:nvSpPr>
        <p:spPr>
          <a:xfrm>
            <a:off x="128953" y="1027257"/>
            <a:ext cx="8770857" cy="954107"/>
          </a:xfrm>
          <a:prstGeom prst="rect">
            <a:avLst/>
          </a:prstGeom>
          <a:solidFill>
            <a:schemeClr val="bg1">
              <a:lumMod val="95000"/>
            </a:schemeClr>
          </a:solidFill>
          <a:ln>
            <a:solidFill>
              <a:schemeClr val="tx1"/>
            </a:solidFill>
          </a:ln>
        </p:spPr>
        <p:txBody>
          <a:bodyPr wrap="square" rtlCol="0">
            <a:spAutoFit/>
          </a:bodyPr>
          <a:lstStyle/>
          <a:p>
            <a:endParaRPr lang="en-US" dirty="0"/>
          </a:p>
        </p:txBody>
      </p:sp>
      <p:sp>
        <p:nvSpPr>
          <p:cNvPr id="20" name="Rectangle 19">
            <a:extLst>
              <a:ext uri="{FF2B5EF4-FFF2-40B4-BE49-F238E27FC236}">
                <a16:creationId xmlns:a16="http://schemas.microsoft.com/office/drawing/2014/main" id="{3C345E27-A5D2-4BE7-B6B4-FCA3CA4254BD}"/>
              </a:ext>
            </a:extLst>
          </p:cNvPr>
          <p:cNvSpPr/>
          <p:nvPr/>
        </p:nvSpPr>
        <p:spPr>
          <a:xfrm>
            <a:off x="1082053" y="1022883"/>
            <a:ext cx="7846333" cy="954107"/>
          </a:xfrm>
          <a:prstGeom prst="rect">
            <a:avLst/>
          </a:prstGeom>
        </p:spPr>
        <p:txBody>
          <a:bodyPr wrap="square">
            <a:spAutoFit/>
          </a:bodyPr>
          <a:lstStyle/>
          <a:p>
            <a:r>
              <a:rPr lang="en-US" sz="2800" dirty="0"/>
              <a:t>Language and Literacy </a:t>
            </a:r>
            <a:r>
              <a:rPr lang="en-US" sz="2800" b="1" dirty="0"/>
              <a:t>|</a:t>
            </a:r>
            <a:r>
              <a:rPr lang="en-US" sz="2800" dirty="0"/>
              <a:t> Thinking Skills </a:t>
            </a:r>
            <a:r>
              <a:rPr lang="en-US" sz="2800" b="1" dirty="0"/>
              <a:t>| </a:t>
            </a:r>
            <a:r>
              <a:rPr lang="en-US" sz="2800" dirty="0"/>
              <a:t>Self-Control </a:t>
            </a:r>
            <a:r>
              <a:rPr lang="en-US" sz="2800" b="1" dirty="0"/>
              <a:t>| </a:t>
            </a:r>
            <a:r>
              <a:rPr lang="en-US" sz="2800" dirty="0"/>
              <a:t>Self Confidence</a:t>
            </a:r>
          </a:p>
        </p:txBody>
      </p:sp>
      <p:pic>
        <p:nvPicPr>
          <p:cNvPr id="21" name="Graphic 20" descr="Thought bubble">
            <a:extLst>
              <a:ext uri="{FF2B5EF4-FFF2-40B4-BE49-F238E27FC236}">
                <a16:creationId xmlns:a16="http://schemas.microsoft.com/office/drawing/2014/main" id="{32088015-44CA-4184-B6D9-C14C39A106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734" y="1042736"/>
            <a:ext cx="914400" cy="914400"/>
          </a:xfrm>
          <a:prstGeom prst="rect">
            <a:avLst/>
          </a:prstGeom>
        </p:spPr>
      </p:pic>
    </p:spTree>
    <p:extLst>
      <p:ext uri="{BB962C8B-B14F-4D97-AF65-F5344CB8AC3E}">
        <p14:creationId xmlns:p14="http://schemas.microsoft.com/office/powerpoint/2010/main" val="35769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183243" y="2172522"/>
            <a:ext cx="5912757" cy="969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All of the things your teachers are focusing on during the first years of life as very purposeful, they’re preparing for the next stage, the next development. </a:t>
            </a:r>
          </a:p>
          <a:p>
            <a:pPr marL="0" indent="0">
              <a:buNone/>
            </a:pPr>
            <a:r>
              <a:rPr lang="en-US" sz="2400" b="1" dirty="0">
                <a:solidFill>
                  <a:srgbClr val="0070C0"/>
                </a:solidFill>
              </a:rPr>
              <a:t>This is kindergarten readiness.</a:t>
            </a:r>
          </a:p>
          <a:p>
            <a:pPr marL="0" indent="0">
              <a:buFont typeface="Arial" panose="020B0604020202020204" pitchFamily="34" charset="0"/>
              <a:buNone/>
            </a:pPr>
            <a:endParaRPr lang="en-US" sz="2400" dirty="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2400" dirty="0">
                <a:ea typeface="Tahoma" panose="020B0604030504040204" pitchFamily="34" charset="0"/>
                <a:cs typeface="Tahoma" panose="020B0604030504040204" pitchFamily="34" charset="0"/>
              </a:rPr>
              <a:t>Generally, we know what to expect as physical development unfolds, but not in other domains.</a:t>
            </a:r>
          </a:p>
        </p:txBody>
      </p:sp>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19" name="TextBox 18">
            <a:extLst>
              <a:ext uri="{FF2B5EF4-FFF2-40B4-BE49-F238E27FC236}">
                <a16:creationId xmlns:a16="http://schemas.microsoft.com/office/drawing/2014/main" id="{3B64616C-C3DF-450C-B2F9-02D39C184925}"/>
              </a:ext>
            </a:extLst>
          </p:cNvPr>
          <p:cNvSpPr txBox="1"/>
          <p:nvPr/>
        </p:nvSpPr>
        <p:spPr>
          <a:xfrm>
            <a:off x="51159" y="140266"/>
            <a:ext cx="9227923" cy="1200329"/>
          </a:xfrm>
          <a:prstGeom prst="rect">
            <a:avLst/>
          </a:prstGeom>
          <a:solidFill>
            <a:schemeClr val="bg1">
              <a:lumMod val="95000"/>
            </a:schemeClr>
          </a:solidFill>
          <a:ln>
            <a:solidFill>
              <a:schemeClr val="tx1"/>
            </a:solidFill>
          </a:ln>
        </p:spPr>
        <p:txBody>
          <a:bodyPr wrap="square" rtlCol="0">
            <a:spAutoFit/>
          </a:bodyPr>
          <a:lstStyle/>
          <a:p>
            <a:pPr algn="ctr"/>
            <a:r>
              <a:rPr lang="en-US" sz="2400" dirty="0"/>
              <a:t>Child development, in all domains, is a specific sequence. Foundations are set and built on before additional skills can be developed.</a:t>
            </a:r>
          </a:p>
          <a:p>
            <a:endParaRPr lang="en-US" sz="2400" dirty="0"/>
          </a:p>
        </p:txBody>
      </p:sp>
      <p:pic>
        <p:nvPicPr>
          <p:cNvPr id="15" name="Picture 14" descr="A picture containing child, person, boy, outdoor&#10;&#10;Description automatically generated">
            <a:extLst>
              <a:ext uri="{FF2B5EF4-FFF2-40B4-BE49-F238E27FC236}">
                <a16:creationId xmlns:a16="http://schemas.microsoft.com/office/drawing/2014/main" id="{EEDC8F69-5526-46C6-AF4A-86A7BBD205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6701" y="1852246"/>
            <a:ext cx="2478140" cy="4407877"/>
          </a:xfrm>
          <a:prstGeom prst="rect">
            <a:avLst/>
          </a:prstGeom>
        </p:spPr>
      </p:pic>
    </p:spTree>
    <p:extLst>
      <p:ext uri="{BB962C8B-B14F-4D97-AF65-F5344CB8AC3E}">
        <p14:creationId xmlns:p14="http://schemas.microsoft.com/office/powerpoint/2010/main" val="265737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762000" y="1480861"/>
            <a:ext cx="7239797" cy="210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Tahoma" panose="020B0604030504040204" pitchFamily="34" charset="0"/>
                <a:ea typeface="Tahoma" panose="020B0604030504040204" pitchFamily="34" charset="0"/>
                <a:cs typeface="Tahoma" panose="020B0604030504040204" pitchFamily="34" charset="0"/>
              </a:rPr>
              <a:t>Each skill needs to be mastered before the next one can be accomplished.</a:t>
            </a:r>
          </a:p>
        </p:txBody>
      </p:sp>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19" name="TextBox 18">
            <a:extLst>
              <a:ext uri="{FF2B5EF4-FFF2-40B4-BE49-F238E27FC236}">
                <a16:creationId xmlns:a16="http://schemas.microsoft.com/office/drawing/2014/main" id="{3B64616C-C3DF-450C-B2F9-02D39C184925}"/>
              </a:ext>
            </a:extLst>
          </p:cNvPr>
          <p:cNvSpPr txBox="1"/>
          <p:nvPr/>
        </p:nvSpPr>
        <p:spPr>
          <a:xfrm>
            <a:off x="51159" y="140266"/>
            <a:ext cx="9227923" cy="1200329"/>
          </a:xfrm>
          <a:prstGeom prst="rect">
            <a:avLst/>
          </a:prstGeom>
          <a:solidFill>
            <a:schemeClr val="bg1">
              <a:lumMod val="95000"/>
            </a:schemeClr>
          </a:solidFill>
          <a:ln>
            <a:solidFill>
              <a:schemeClr val="tx1"/>
            </a:solidFill>
          </a:ln>
        </p:spPr>
        <p:txBody>
          <a:bodyPr wrap="square" rtlCol="0">
            <a:spAutoFit/>
          </a:bodyPr>
          <a:lstStyle/>
          <a:p>
            <a:pPr algn="ctr"/>
            <a:r>
              <a:rPr lang="en-US" sz="2400" dirty="0"/>
              <a:t>Child development, in all domains, is a specific sequence. Foundations are set and built on before additional skills can be developed.</a:t>
            </a:r>
          </a:p>
          <a:p>
            <a:endParaRPr lang="en-US" sz="2400" dirty="0"/>
          </a:p>
        </p:txBody>
      </p:sp>
      <p:graphicFrame>
        <p:nvGraphicFramePr>
          <p:cNvPr id="12" name="Table 11">
            <a:extLst>
              <a:ext uri="{FF2B5EF4-FFF2-40B4-BE49-F238E27FC236}">
                <a16:creationId xmlns:a16="http://schemas.microsoft.com/office/drawing/2014/main" id="{9B1BAED4-3EB9-4313-8431-DC3AE1F06466}"/>
              </a:ext>
            </a:extLst>
          </p:cNvPr>
          <p:cNvGraphicFramePr>
            <a:graphicFrameLocks noGrp="1"/>
          </p:cNvGraphicFramePr>
          <p:nvPr/>
        </p:nvGraphicFramePr>
        <p:xfrm>
          <a:off x="51159" y="2591331"/>
          <a:ext cx="8513350" cy="3932656"/>
        </p:xfrm>
        <a:graphic>
          <a:graphicData uri="http://schemas.openxmlformats.org/drawingml/2006/table">
            <a:tbl>
              <a:tblPr firstRow="1" bandRow="1">
                <a:tableStyleId>{5C22544A-7EE6-4342-B048-85BDC9FD1C3A}</a:tableStyleId>
              </a:tblPr>
              <a:tblGrid>
                <a:gridCol w="1820993">
                  <a:extLst>
                    <a:ext uri="{9D8B030D-6E8A-4147-A177-3AD203B41FA5}">
                      <a16:colId xmlns:a16="http://schemas.microsoft.com/office/drawing/2014/main" val="1957324040"/>
                    </a:ext>
                  </a:extLst>
                </a:gridCol>
                <a:gridCol w="2176272">
                  <a:extLst>
                    <a:ext uri="{9D8B030D-6E8A-4147-A177-3AD203B41FA5}">
                      <a16:colId xmlns:a16="http://schemas.microsoft.com/office/drawing/2014/main" val="3234250827"/>
                    </a:ext>
                  </a:extLst>
                </a:gridCol>
                <a:gridCol w="2164380">
                  <a:extLst>
                    <a:ext uri="{9D8B030D-6E8A-4147-A177-3AD203B41FA5}">
                      <a16:colId xmlns:a16="http://schemas.microsoft.com/office/drawing/2014/main" val="948325393"/>
                    </a:ext>
                  </a:extLst>
                </a:gridCol>
                <a:gridCol w="2351705">
                  <a:extLst>
                    <a:ext uri="{9D8B030D-6E8A-4147-A177-3AD203B41FA5}">
                      <a16:colId xmlns:a16="http://schemas.microsoft.com/office/drawing/2014/main" val="2557185126"/>
                    </a:ext>
                  </a:extLst>
                </a:gridCol>
              </a:tblGrid>
              <a:tr h="427456">
                <a:tc>
                  <a:txBody>
                    <a:bodyPr/>
                    <a:lstStyle/>
                    <a:p>
                      <a:pPr algn="ctr"/>
                      <a:r>
                        <a:rPr lang="en-US" sz="1800" b="1" dirty="0">
                          <a:solidFill>
                            <a:schemeClr val="tx1"/>
                          </a:solidFill>
                        </a:rPr>
                        <a:t>Physical/ Motor</a:t>
                      </a:r>
                      <a:endParaRPr lang="en-US" dirty="0">
                        <a:solidFill>
                          <a:schemeClr val="tx1"/>
                        </a:solidFill>
                      </a:endParaRPr>
                    </a:p>
                  </a:txBody>
                  <a:tcPr>
                    <a:solidFill>
                      <a:schemeClr val="accent2">
                        <a:lumMod val="40000"/>
                        <a:lumOff val="60000"/>
                      </a:schemeClr>
                    </a:solidFill>
                  </a:tcPr>
                </a:tc>
                <a:tc>
                  <a:txBody>
                    <a:bodyPr/>
                    <a:lstStyle/>
                    <a:p>
                      <a:pPr algn="ctr"/>
                      <a:r>
                        <a:rPr lang="en-US" dirty="0"/>
                        <a:t>Social-Emotional</a:t>
                      </a:r>
                    </a:p>
                  </a:txBody>
                  <a:tcPr/>
                </a:tc>
                <a:tc>
                  <a:txBody>
                    <a:bodyPr/>
                    <a:lstStyle/>
                    <a:p>
                      <a:pPr algn="ctr"/>
                      <a:r>
                        <a:rPr lang="en-US" dirty="0"/>
                        <a:t>Language</a:t>
                      </a:r>
                    </a:p>
                  </a:txBody>
                  <a:tcPr/>
                </a:tc>
                <a:tc>
                  <a:txBody>
                    <a:bodyPr/>
                    <a:lstStyle/>
                    <a:p>
                      <a:pPr algn="ctr"/>
                      <a:r>
                        <a:rPr lang="en-US" dirty="0"/>
                        <a:t>Cognitive</a:t>
                      </a:r>
                    </a:p>
                  </a:txBody>
                  <a:tcPr/>
                </a:tc>
                <a:extLst>
                  <a:ext uri="{0D108BD9-81ED-4DB2-BD59-A6C34878D82A}">
                    <a16:rowId xmlns:a16="http://schemas.microsoft.com/office/drawing/2014/main" val="14280390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Baby lifts head</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771588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Holds head up</a:t>
                      </a:r>
                    </a:p>
                    <a:p>
                      <a:endParaRPr lang="en-US"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14866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Rolls over</a:t>
                      </a:r>
                    </a:p>
                    <a:p>
                      <a:endParaRPr lang="en-US" dirty="0"/>
                    </a:p>
                  </a:txBody>
                  <a:tcPr>
                    <a:solidFill>
                      <a:schemeClr val="accent2">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12004208"/>
                  </a:ext>
                </a:extLst>
              </a:tr>
              <a:tr h="370840">
                <a:tc>
                  <a:txBody>
                    <a:bodyPr/>
                    <a:lstStyle/>
                    <a:p>
                      <a:r>
                        <a:rPr lang="en-US" dirty="0"/>
                        <a:t>Sits up</a:t>
                      </a:r>
                    </a:p>
                  </a:txBody>
                  <a:tcPr>
                    <a:solidFill>
                      <a:schemeClr val="accent2">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14665310"/>
                  </a:ext>
                </a:extLst>
              </a:tr>
              <a:tr h="370840">
                <a:tc>
                  <a:txBody>
                    <a:bodyPr/>
                    <a:lstStyle/>
                    <a:p>
                      <a:r>
                        <a:rPr lang="en-US" dirty="0"/>
                        <a:t>Crawls</a:t>
                      </a:r>
                    </a:p>
                  </a:txBody>
                  <a:tcPr>
                    <a:solidFill>
                      <a:schemeClr val="accent2">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16301187"/>
                  </a:ext>
                </a:extLst>
              </a:tr>
              <a:tr h="370840">
                <a:tc>
                  <a:txBody>
                    <a:bodyPr/>
                    <a:lstStyle/>
                    <a:p>
                      <a:r>
                        <a:rPr lang="en-US" dirty="0"/>
                        <a:t>Pulls up to stand</a:t>
                      </a:r>
                    </a:p>
                  </a:txBody>
                  <a:tcPr>
                    <a:solidFill>
                      <a:schemeClr val="accent2">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3848483"/>
                  </a:ext>
                </a:extLst>
              </a:tr>
              <a:tr h="370840">
                <a:tc>
                  <a:txBody>
                    <a:bodyPr/>
                    <a:lstStyle/>
                    <a:p>
                      <a:r>
                        <a:rPr lang="en-US" dirty="0"/>
                        <a:t>Walks</a:t>
                      </a:r>
                    </a:p>
                  </a:txBody>
                  <a:tcPr>
                    <a:solidFill>
                      <a:schemeClr val="accent2">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73258542"/>
                  </a:ext>
                </a:extLst>
              </a:tr>
              <a:tr h="370840">
                <a:tc>
                  <a:txBody>
                    <a:bodyPr/>
                    <a:lstStyle/>
                    <a:p>
                      <a:r>
                        <a:rPr lang="en-US" dirty="0"/>
                        <a:t>Runs</a:t>
                      </a:r>
                    </a:p>
                  </a:txBody>
                  <a:tcPr>
                    <a:solidFill>
                      <a:schemeClr val="accent2">
                        <a:lumMod val="40000"/>
                        <a:lumOff val="60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7035613"/>
                  </a:ext>
                </a:extLst>
              </a:tr>
            </a:tbl>
          </a:graphicData>
        </a:graphic>
      </p:graphicFrame>
    </p:spTree>
    <p:extLst>
      <p:ext uri="{BB962C8B-B14F-4D97-AF65-F5344CB8AC3E}">
        <p14:creationId xmlns:p14="http://schemas.microsoft.com/office/powerpoint/2010/main" val="384625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sp>
        <p:nvSpPr>
          <p:cNvPr id="19" name="TextBox 18">
            <a:extLst>
              <a:ext uri="{FF2B5EF4-FFF2-40B4-BE49-F238E27FC236}">
                <a16:creationId xmlns:a16="http://schemas.microsoft.com/office/drawing/2014/main" id="{3B64616C-C3DF-450C-B2F9-02D39C184925}"/>
              </a:ext>
            </a:extLst>
          </p:cNvPr>
          <p:cNvSpPr txBox="1"/>
          <p:nvPr/>
        </p:nvSpPr>
        <p:spPr>
          <a:xfrm>
            <a:off x="51159" y="140266"/>
            <a:ext cx="9227923" cy="1200329"/>
          </a:xfrm>
          <a:prstGeom prst="rect">
            <a:avLst/>
          </a:prstGeom>
          <a:solidFill>
            <a:schemeClr val="bg1">
              <a:lumMod val="95000"/>
            </a:schemeClr>
          </a:solidFill>
          <a:ln>
            <a:solidFill>
              <a:schemeClr val="tx1"/>
            </a:solidFill>
          </a:ln>
        </p:spPr>
        <p:txBody>
          <a:bodyPr wrap="square" rtlCol="0">
            <a:spAutoFit/>
          </a:bodyPr>
          <a:lstStyle/>
          <a:p>
            <a:pPr algn="ctr"/>
            <a:r>
              <a:rPr lang="en-US" sz="2400" dirty="0"/>
              <a:t>Child development, in all domains, is a specific sequence. Foundations are set and built on before additional skills can be developed.</a:t>
            </a:r>
          </a:p>
          <a:p>
            <a:endParaRPr lang="en-US" sz="2400" dirty="0"/>
          </a:p>
        </p:txBody>
      </p:sp>
      <p:graphicFrame>
        <p:nvGraphicFramePr>
          <p:cNvPr id="12" name="Table 11">
            <a:extLst>
              <a:ext uri="{FF2B5EF4-FFF2-40B4-BE49-F238E27FC236}">
                <a16:creationId xmlns:a16="http://schemas.microsoft.com/office/drawing/2014/main" id="{9B1BAED4-3EB9-4313-8431-DC3AE1F06466}"/>
              </a:ext>
            </a:extLst>
          </p:cNvPr>
          <p:cNvGraphicFramePr>
            <a:graphicFrameLocks noGrp="1"/>
          </p:cNvGraphicFramePr>
          <p:nvPr/>
        </p:nvGraphicFramePr>
        <p:xfrm>
          <a:off x="246185" y="1157878"/>
          <a:ext cx="8513350" cy="5548096"/>
        </p:xfrm>
        <a:graphic>
          <a:graphicData uri="http://schemas.openxmlformats.org/drawingml/2006/table">
            <a:tbl>
              <a:tblPr firstRow="1" bandRow="1">
                <a:tableStyleId>{5C22544A-7EE6-4342-B048-85BDC9FD1C3A}</a:tableStyleId>
              </a:tblPr>
              <a:tblGrid>
                <a:gridCol w="1820993">
                  <a:extLst>
                    <a:ext uri="{9D8B030D-6E8A-4147-A177-3AD203B41FA5}">
                      <a16:colId xmlns:a16="http://schemas.microsoft.com/office/drawing/2014/main" val="1957324040"/>
                    </a:ext>
                  </a:extLst>
                </a:gridCol>
                <a:gridCol w="2176272">
                  <a:extLst>
                    <a:ext uri="{9D8B030D-6E8A-4147-A177-3AD203B41FA5}">
                      <a16:colId xmlns:a16="http://schemas.microsoft.com/office/drawing/2014/main" val="3234250827"/>
                    </a:ext>
                  </a:extLst>
                </a:gridCol>
                <a:gridCol w="2164380">
                  <a:extLst>
                    <a:ext uri="{9D8B030D-6E8A-4147-A177-3AD203B41FA5}">
                      <a16:colId xmlns:a16="http://schemas.microsoft.com/office/drawing/2014/main" val="948325393"/>
                    </a:ext>
                  </a:extLst>
                </a:gridCol>
                <a:gridCol w="2351705">
                  <a:extLst>
                    <a:ext uri="{9D8B030D-6E8A-4147-A177-3AD203B41FA5}">
                      <a16:colId xmlns:a16="http://schemas.microsoft.com/office/drawing/2014/main" val="2557185126"/>
                    </a:ext>
                  </a:extLst>
                </a:gridCol>
              </a:tblGrid>
              <a:tr h="427456">
                <a:tc>
                  <a:txBody>
                    <a:bodyPr/>
                    <a:lstStyle/>
                    <a:p>
                      <a:pPr algn="ctr"/>
                      <a:r>
                        <a:rPr lang="en-US" sz="1800" b="1" dirty="0">
                          <a:solidFill>
                            <a:schemeClr val="tx1"/>
                          </a:solidFill>
                        </a:rPr>
                        <a:t>Physical/ Motor</a:t>
                      </a:r>
                      <a:endParaRPr lang="en-US" dirty="0">
                        <a:solidFill>
                          <a:schemeClr val="tx1"/>
                        </a:solidFill>
                      </a:endParaRPr>
                    </a:p>
                  </a:txBody>
                  <a:tcPr>
                    <a:solidFill>
                      <a:schemeClr val="accent2">
                        <a:lumMod val="40000"/>
                        <a:lumOff val="60000"/>
                      </a:schemeClr>
                    </a:solidFill>
                  </a:tcPr>
                </a:tc>
                <a:tc>
                  <a:txBody>
                    <a:bodyPr/>
                    <a:lstStyle/>
                    <a:p>
                      <a:pPr algn="ctr"/>
                      <a:r>
                        <a:rPr lang="en-US" dirty="0"/>
                        <a:t>Social-Emotional</a:t>
                      </a:r>
                    </a:p>
                  </a:txBody>
                  <a:tcPr/>
                </a:tc>
                <a:tc>
                  <a:txBody>
                    <a:bodyPr/>
                    <a:lstStyle/>
                    <a:p>
                      <a:pPr algn="ctr"/>
                      <a:r>
                        <a:rPr lang="en-US" dirty="0"/>
                        <a:t>Language</a:t>
                      </a:r>
                    </a:p>
                  </a:txBody>
                  <a:tcPr/>
                </a:tc>
                <a:tc>
                  <a:txBody>
                    <a:bodyPr/>
                    <a:lstStyle/>
                    <a:p>
                      <a:pPr algn="ctr"/>
                      <a:r>
                        <a:rPr lang="en-US" dirty="0"/>
                        <a:t>Cognitive</a:t>
                      </a:r>
                    </a:p>
                  </a:txBody>
                  <a:tcPr/>
                </a:tc>
                <a:extLst>
                  <a:ext uri="{0D108BD9-81ED-4DB2-BD59-A6C34878D82A}">
                    <a16:rowId xmlns:a16="http://schemas.microsoft.com/office/drawing/2014/main" val="14280390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Baby lifts head</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Expresses range of emotions</a:t>
                      </a:r>
                    </a:p>
                  </a:txBody>
                  <a:tcPr/>
                </a:tc>
                <a:tc>
                  <a:txBody>
                    <a:bodyPr/>
                    <a:lstStyle/>
                    <a:p>
                      <a:r>
                        <a:rPr lang="en-US" dirty="0"/>
                        <a:t>Responds to name</a:t>
                      </a:r>
                    </a:p>
                  </a:txBody>
                  <a:tcPr/>
                </a:tc>
                <a:tc>
                  <a:txBody>
                    <a:bodyPr/>
                    <a:lstStyle/>
                    <a:p>
                      <a:r>
                        <a:rPr lang="en-US" dirty="0"/>
                        <a:t>Explores with hands and mouth</a:t>
                      </a:r>
                    </a:p>
                  </a:txBody>
                  <a:tcPr/>
                </a:tc>
                <a:extLst>
                  <a:ext uri="{0D108BD9-81ED-4DB2-BD59-A6C34878D82A}">
                    <a16:rowId xmlns:a16="http://schemas.microsoft.com/office/drawing/2014/main" val="4771588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Holds head up</a:t>
                      </a:r>
                    </a:p>
                    <a:p>
                      <a:endParaRPr lang="en-US" dirty="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Enjoys play with others</a:t>
                      </a:r>
                    </a:p>
                  </a:txBody>
                  <a:tcPr/>
                </a:tc>
                <a:tc>
                  <a:txBody>
                    <a:bodyPr/>
                    <a:lstStyle/>
                    <a:p>
                      <a:r>
                        <a:rPr lang="en-US" dirty="0"/>
                        <a:t> Uses some gestures</a:t>
                      </a:r>
                    </a:p>
                  </a:txBody>
                  <a:tcPr/>
                </a:tc>
                <a:tc>
                  <a:txBody>
                    <a:bodyPr/>
                    <a:lstStyle/>
                    <a:p>
                      <a:r>
                        <a:rPr lang="en-US" dirty="0"/>
                        <a:t>Responds to familiar sounds</a:t>
                      </a:r>
                    </a:p>
                  </a:txBody>
                  <a:tcPr/>
                </a:tc>
                <a:extLst>
                  <a:ext uri="{0D108BD9-81ED-4DB2-BD59-A6C34878D82A}">
                    <a16:rowId xmlns:a16="http://schemas.microsoft.com/office/drawing/2014/main" val="814866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Rolls over</a:t>
                      </a:r>
                    </a:p>
                    <a:p>
                      <a:endParaRPr lang="en-US" dirty="0"/>
                    </a:p>
                  </a:txBody>
                  <a:tcPr>
                    <a:solidFill>
                      <a:schemeClr val="accent2">
                        <a:lumMod val="40000"/>
                        <a:lumOff val="60000"/>
                      </a:schemeClr>
                    </a:solidFill>
                  </a:tcPr>
                </a:tc>
                <a:tc>
                  <a:txBody>
                    <a:bodyPr/>
                    <a:lstStyle/>
                    <a:p>
                      <a:r>
                        <a:rPr lang="en-US" dirty="0"/>
                        <a:t>Tries to comfort others</a:t>
                      </a:r>
                    </a:p>
                  </a:txBody>
                  <a:tcPr/>
                </a:tc>
                <a:tc>
                  <a:txBody>
                    <a:bodyPr/>
                    <a:lstStyle/>
                    <a:p>
                      <a:r>
                        <a:rPr lang="en-US" dirty="0"/>
                        <a:t>Forms 2-4 word sentences</a:t>
                      </a:r>
                    </a:p>
                  </a:txBody>
                  <a:tcPr/>
                </a:tc>
                <a:tc>
                  <a:txBody>
                    <a:bodyPr/>
                    <a:lstStyle/>
                    <a:p>
                      <a:r>
                        <a:rPr lang="en-US" dirty="0"/>
                        <a:t>Match pictures to items</a:t>
                      </a:r>
                    </a:p>
                  </a:txBody>
                  <a:tcPr/>
                </a:tc>
                <a:extLst>
                  <a:ext uri="{0D108BD9-81ED-4DB2-BD59-A6C34878D82A}">
                    <a16:rowId xmlns:a16="http://schemas.microsoft.com/office/drawing/2014/main" val="1912004208"/>
                  </a:ext>
                </a:extLst>
              </a:tr>
              <a:tr h="370840">
                <a:tc>
                  <a:txBody>
                    <a:bodyPr/>
                    <a:lstStyle/>
                    <a:p>
                      <a:r>
                        <a:rPr lang="en-US" dirty="0"/>
                        <a:t>Sits up</a:t>
                      </a:r>
                    </a:p>
                  </a:txBody>
                  <a:tcPr>
                    <a:solidFill>
                      <a:schemeClr val="accent2">
                        <a:lumMod val="40000"/>
                        <a:lumOff val="60000"/>
                      </a:schemeClr>
                    </a:solidFill>
                  </a:tcPr>
                </a:tc>
                <a:tc>
                  <a:txBody>
                    <a:bodyPr/>
                    <a:lstStyle/>
                    <a:p>
                      <a:r>
                        <a:rPr lang="en-US" dirty="0"/>
                        <a:t>Shows respect for others</a:t>
                      </a:r>
                    </a:p>
                  </a:txBody>
                  <a:tcPr/>
                </a:tc>
                <a:tc>
                  <a:txBody>
                    <a:bodyPr/>
                    <a:lstStyle/>
                    <a:p>
                      <a:r>
                        <a:rPr lang="en-US" dirty="0"/>
                        <a:t>Understands simple directions</a:t>
                      </a:r>
                    </a:p>
                  </a:txBody>
                  <a:tcPr/>
                </a:tc>
                <a:tc>
                  <a:txBody>
                    <a:bodyPr/>
                    <a:lstStyle/>
                    <a:p>
                      <a:r>
                        <a:rPr lang="en-US" dirty="0"/>
                        <a:t>Completes 1-5 piece puzzle</a:t>
                      </a:r>
                    </a:p>
                  </a:txBody>
                  <a:tcPr/>
                </a:tc>
                <a:extLst>
                  <a:ext uri="{0D108BD9-81ED-4DB2-BD59-A6C34878D82A}">
                    <a16:rowId xmlns:a16="http://schemas.microsoft.com/office/drawing/2014/main" val="3514665310"/>
                  </a:ext>
                </a:extLst>
              </a:tr>
              <a:tr h="370840">
                <a:tc>
                  <a:txBody>
                    <a:bodyPr/>
                    <a:lstStyle/>
                    <a:p>
                      <a:r>
                        <a:rPr lang="en-US" dirty="0"/>
                        <a:t>Crawls</a:t>
                      </a:r>
                    </a:p>
                  </a:txBody>
                  <a:tcPr>
                    <a:solidFill>
                      <a:schemeClr val="accent2">
                        <a:lumMod val="40000"/>
                        <a:lumOff val="60000"/>
                      </a:schemeClr>
                    </a:solidFill>
                  </a:tcPr>
                </a:tc>
                <a:tc>
                  <a:txBody>
                    <a:bodyPr/>
                    <a:lstStyle/>
                    <a:p>
                      <a:r>
                        <a:rPr lang="en-US" dirty="0"/>
                        <a:t>Initiates interaction with others</a:t>
                      </a:r>
                    </a:p>
                  </a:txBody>
                  <a:tcPr/>
                </a:tc>
                <a:tc>
                  <a:txBody>
                    <a:bodyPr/>
                    <a:lstStyle/>
                    <a:p>
                      <a:r>
                        <a:rPr lang="en-US" dirty="0"/>
                        <a:t>Recounts events sequentially</a:t>
                      </a:r>
                    </a:p>
                  </a:txBody>
                  <a:tcPr/>
                </a:tc>
                <a:tc>
                  <a:txBody>
                    <a:bodyPr/>
                    <a:lstStyle/>
                    <a:p>
                      <a:r>
                        <a:rPr lang="en-US" dirty="0"/>
                        <a:t>Counts to 10, then 20, then 30</a:t>
                      </a:r>
                    </a:p>
                  </a:txBody>
                  <a:tcPr/>
                </a:tc>
                <a:extLst>
                  <a:ext uri="{0D108BD9-81ED-4DB2-BD59-A6C34878D82A}">
                    <a16:rowId xmlns:a16="http://schemas.microsoft.com/office/drawing/2014/main" val="1516301187"/>
                  </a:ext>
                </a:extLst>
              </a:tr>
              <a:tr h="370840">
                <a:tc>
                  <a:txBody>
                    <a:bodyPr/>
                    <a:lstStyle/>
                    <a:p>
                      <a:r>
                        <a:rPr lang="en-US" dirty="0"/>
                        <a:t>Pulls up to stand</a:t>
                      </a:r>
                    </a:p>
                  </a:txBody>
                  <a:tcPr>
                    <a:solidFill>
                      <a:schemeClr val="accent2">
                        <a:lumMod val="40000"/>
                        <a:lumOff val="60000"/>
                      </a:schemeClr>
                    </a:solidFill>
                  </a:tcPr>
                </a:tc>
                <a:tc>
                  <a:txBody>
                    <a:bodyPr/>
                    <a:lstStyle/>
                    <a:p>
                      <a:r>
                        <a:rPr lang="en-US" dirty="0"/>
                        <a:t>Adapts to transitions</a:t>
                      </a:r>
                    </a:p>
                  </a:txBody>
                  <a:tcPr/>
                </a:tc>
                <a:tc>
                  <a:txBody>
                    <a:bodyPr/>
                    <a:lstStyle/>
                    <a:p>
                      <a:r>
                        <a:rPr lang="en-US" dirty="0"/>
                        <a:t>Follows two-step directions</a:t>
                      </a:r>
                    </a:p>
                  </a:txBody>
                  <a:tcPr/>
                </a:tc>
                <a:tc>
                  <a:txBody>
                    <a:bodyPr/>
                    <a:lstStyle/>
                    <a:p>
                      <a:r>
                        <a:rPr lang="en-US" dirty="0"/>
                        <a:t>Recognizes first name in print</a:t>
                      </a:r>
                    </a:p>
                  </a:txBody>
                  <a:tcPr/>
                </a:tc>
                <a:extLst>
                  <a:ext uri="{0D108BD9-81ED-4DB2-BD59-A6C34878D82A}">
                    <a16:rowId xmlns:a16="http://schemas.microsoft.com/office/drawing/2014/main" val="2223848483"/>
                  </a:ext>
                </a:extLst>
              </a:tr>
              <a:tr h="370840">
                <a:tc>
                  <a:txBody>
                    <a:bodyPr/>
                    <a:lstStyle/>
                    <a:p>
                      <a:r>
                        <a:rPr lang="en-US" dirty="0"/>
                        <a:t>Walks</a:t>
                      </a:r>
                    </a:p>
                  </a:txBody>
                  <a:tcPr>
                    <a:solidFill>
                      <a:schemeClr val="accent2">
                        <a:lumMod val="40000"/>
                        <a:lumOff val="60000"/>
                      </a:schemeClr>
                    </a:solidFill>
                  </a:tcPr>
                </a:tc>
                <a:tc>
                  <a:txBody>
                    <a:bodyPr/>
                    <a:lstStyle/>
                    <a:p>
                      <a:r>
                        <a:rPr lang="en-US" dirty="0"/>
                        <a:t>Uses problem solving skills</a:t>
                      </a:r>
                    </a:p>
                  </a:txBody>
                  <a:tcPr/>
                </a:tc>
                <a:tc>
                  <a:txBody>
                    <a:bodyPr/>
                    <a:lstStyle/>
                    <a:p>
                      <a:r>
                        <a:rPr lang="en-US" dirty="0"/>
                        <a:t>Expresses ideas</a:t>
                      </a:r>
                    </a:p>
                  </a:txBody>
                  <a:tcPr/>
                </a:tc>
                <a:tc>
                  <a:txBody>
                    <a:bodyPr/>
                    <a:lstStyle/>
                    <a:p>
                      <a:r>
                        <a:rPr lang="en-US" dirty="0"/>
                        <a:t>Completes tasks/activities</a:t>
                      </a:r>
                    </a:p>
                  </a:txBody>
                  <a:tcPr/>
                </a:tc>
                <a:extLst>
                  <a:ext uri="{0D108BD9-81ED-4DB2-BD59-A6C34878D82A}">
                    <a16:rowId xmlns:a16="http://schemas.microsoft.com/office/drawing/2014/main" val="1373258542"/>
                  </a:ext>
                </a:extLst>
              </a:tr>
              <a:tr h="370840">
                <a:tc>
                  <a:txBody>
                    <a:bodyPr/>
                    <a:lstStyle/>
                    <a:p>
                      <a:r>
                        <a:rPr lang="en-US" dirty="0"/>
                        <a:t>Runs</a:t>
                      </a:r>
                    </a:p>
                  </a:txBody>
                  <a:tcPr>
                    <a:solidFill>
                      <a:schemeClr val="accent2">
                        <a:lumMod val="40000"/>
                        <a:lumOff val="60000"/>
                      </a:schemeClr>
                    </a:solidFill>
                  </a:tcPr>
                </a:tc>
                <a:tc>
                  <a:txBody>
                    <a:bodyPr/>
                    <a:lstStyle/>
                    <a:p>
                      <a:r>
                        <a:rPr lang="en-US" dirty="0"/>
                        <a:t>Demonstrates empathy</a:t>
                      </a:r>
                    </a:p>
                  </a:txBody>
                  <a:tcPr/>
                </a:tc>
                <a:tc>
                  <a:txBody>
                    <a:bodyPr/>
                    <a:lstStyle/>
                    <a:p>
                      <a:r>
                        <a:rPr lang="en-US" dirty="0"/>
                        <a:t>Uses complete sentences</a:t>
                      </a:r>
                    </a:p>
                  </a:txBody>
                  <a:tcPr/>
                </a:tc>
                <a:tc>
                  <a:txBody>
                    <a:bodyPr/>
                    <a:lstStyle/>
                    <a:p>
                      <a:r>
                        <a:rPr lang="en-US" dirty="0"/>
                        <a:t>Recalls info previously taught</a:t>
                      </a:r>
                    </a:p>
                  </a:txBody>
                  <a:tcPr/>
                </a:tc>
                <a:extLst>
                  <a:ext uri="{0D108BD9-81ED-4DB2-BD59-A6C34878D82A}">
                    <a16:rowId xmlns:a16="http://schemas.microsoft.com/office/drawing/2014/main" val="1237035613"/>
                  </a:ext>
                </a:extLst>
              </a:tr>
            </a:tbl>
          </a:graphicData>
        </a:graphic>
      </p:graphicFrame>
    </p:spTree>
    <p:extLst>
      <p:ext uri="{BB962C8B-B14F-4D97-AF65-F5344CB8AC3E}">
        <p14:creationId xmlns:p14="http://schemas.microsoft.com/office/powerpoint/2010/main" val="265713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3703DCB6-CE2E-4DB2-998C-5E89A0D57B5A}"/>
              </a:ext>
            </a:extLst>
          </p:cNvPr>
          <p:cNvSpPr txBox="1">
            <a:spLocks/>
          </p:cNvSpPr>
          <p:nvPr/>
        </p:nvSpPr>
        <p:spPr>
          <a:xfrm>
            <a:off x="521282" y="1220932"/>
            <a:ext cx="5829293" cy="34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DBBB712D-326E-462C-A8F9-C3C7398258D4}"/>
              </a:ext>
              <a:ext uri="{C183D7F6-B498-43B3-948B-1728B52AA6E4}">
                <adec:decorative xmlns:adec="http://schemas.microsoft.com/office/drawing/2017/decorative" val="1"/>
              </a:ext>
            </a:extLst>
          </p:cNvPr>
          <p:cNvGrpSpPr/>
          <p:nvPr/>
        </p:nvGrpSpPr>
        <p:grpSpPr>
          <a:xfrm>
            <a:off x="8759536" y="0"/>
            <a:ext cx="4266669" cy="6858000"/>
            <a:chOff x="8759536" y="0"/>
            <a:chExt cx="4266669"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Flask">
              <a:extLst>
                <a:ext uri="{FF2B5EF4-FFF2-40B4-BE49-F238E27FC236}">
                  <a16:creationId xmlns:a16="http://schemas.microsoft.com/office/drawing/2014/main" id="{C1AB70EC-6FF8-4DB3-A7E7-E489257F8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59536" y="2591331"/>
              <a:ext cx="4266669" cy="4266669"/>
            </a:xfrm>
            <a:prstGeom prst="rect">
              <a:avLst/>
            </a:prstGeom>
          </p:spPr>
        </p:pic>
      </p:grpSp>
      <p:pic>
        <p:nvPicPr>
          <p:cNvPr id="15" name="Picture 14" descr="A screenshot of a cell phone&#10;&#10;Description automatically generated">
            <a:extLst>
              <a:ext uri="{FF2B5EF4-FFF2-40B4-BE49-F238E27FC236}">
                <a16:creationId xmlns:a16="http://schemas.microsoft.com/office/drawing/2014/main" id="{1811911D-5AB7-4983-9884-7313F6F13D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416" y="-152400"/>
            <a:ext cx="6858000" cy="6858000"/>
          </a:xfrm>
          <a:prstGeom prst="rect">
            <a:avLst/>
          </a:prstGeom>
        </p:spPr>
      </p:pic>
    </p:spTree>
    <p:extLst>
      <p:ext uri="{BB962C8B-B14F-4D97-AF65-F5344CB8AC3E}">
        <p14:creationId xmlns:p14="http://schemas.microsoft.com/office/powerpoint/2010/main" val="834542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37322" y="2033247"/>
            <a:ext cx="9144000" cy="1655762"/>
          </a:xfrm>
        </p:spPr>
        <p:txBody>
          <a:bodyPr>
            <a:normAutofit/>
          </a:bodyPr>
          <a:lstStyle/>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Summer Jones</a:t>
            </a:r>
          </a:p>
          <a:p>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Summer@bewellparenting.com</a:t>
            </a:r>
            <a:endPar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www.bewellparenting.com</a:t>
            </a: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631394">
            <a:off x="3790715" y="4482751"/>
            <a:ext cx="3194131" cy="3194131"/>
          </a:xfrm>
          <a:prstGeom prst="rect">
            <a:avLst/>
          </a:prstGeom>
        </p:spPr>
      </p:pic>
      <p:pic>
        <p:nvPicPr>
          <p:cNvPr id="11"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338607" flipH="1">
            <a:off x="-587261" y="1663257"/>
            <a:ext cx="2684499" cy="2684499"/>
          </a:xfrm>
          <a:prstGeom prst="rect">
            <a:avLst/>
          </a:prstGeom>
        </p:spPr>
      </p:pic>
      <p:pic>
        <p:nvPicPr>
          <p:cNvPr id="13"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078969">
            <a:off x="1920309" y="4797205"/>
            <a:ext cx="2453456" cy="2453456"/>
          </a:xfrm>
          <a:prstGeom prst="rect">
            <a:avLst/>
          </a:prstGeom>
        </p:spPr>
      </p:pic>
      <p:pic>
        <p:nvPicPr>
          <p:cNvPr id="7"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213697">
            <a:off x="-491837" y="3688628"/>
            <a:ext cx="3245427" cy="3245427"/>
          </a:xfrm>
          <a:prstGeom prst="rect">
            <a:avLst/>
          </a:prstGeom>
        </p:spPr>
      </p:pic>
      <p:pic>
        <p:nvPicPr>
          <p:cNvPr id="9"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20451125">
            <a:off x="8514237" y="-118161"/>
            <a:ext cx="3005286" cy="3005286"/>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Parent-Teacher Conference</a:t>
            </a:r>
          </a:p>
        </p:txBody>
      </p:sp>
      <p:graphicFrame>
        <p:nvGraphicFramePr>
          <p:cNvPr id="11" name="Diagram 10">
            <a:extLst>
              <a:ext uri="{FF2B5EF4-FFF2-40B4-BE49-F238E27FC236}">
                <a16:creationId xmlns:a16="http://schemas.microsoft.com/office/drawing/2014/main" id="{D32CE14B-3BA1-4454-827F-251611057F3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2195416"/>
              </p:ext>
            </p:extLst>
          </p:nvPr>
        </p:nvGraphicFramePr>
        <p:xfrm>
          <a:off x="521283" y="1608089"/>
          <a:ext cx="7210716" cy="4943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AEA098C1-E19E-4D03-9A35-14569BC7C142}"/>
              </a:ext>
              <a:ext uri="{C183D7F6-B498-43B3-948B-1728B52AA6E4}">
                <adec:decorative xmlns:adec="http://schemas.microsoft.com/office/drawing/2017/decorative" val="1"/>
              </a:ext>
            </a:extLst>
          </p:cNvPr>
          <p:cNvGrpSpPr/>
          <p:nvPr/>
        </p:nvGrpSpPr>
        <p:grpSpPr>
          <a:xfrm>
            <a:off x="8899813" y="0"/>
            <a:ext cx="3884322" cy="6858000"/>
            <a:chOff x="8899813" y="0"/>
            <a:chExt cx="3884322" cy="685800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Beaker">
              <a:extLst>
                <a:ext uri="{FF2B5EF4-FFF2-40B4-BE49-F238E27FC236}">
                  <a16:creationId xmlns:a16="http://schemas.microsoft.com/office/drawing/2014/main" id="{BF2CC76A-FBA9-49E0-9F1C-2C5299495F4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99813" y="2973678"/>
              <a:ext cx="3884322" cy="3884322"/>
            </a:xfrm>
            <a:prstGeom prst="rect">
              <a:avLst/>
            </a:prstGeom>
          </p:spPr>
        </p:pic>
      </p:grpSp>
    </p:spTree>
    <p:extLst>
      <p:ext uri="{BB962C8B-B14F-4D97-AF65-F5344CB8AC3E}">
        <p14:creationId xmlns:p14="http://schemas.microsoft.com/office/powerpoint/2010/main" val="279750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325563"/>
          </a:xfrm>
        </p:spPr>
        <p:txBody>
          <a:bodyPr/>
          <a:lstStyle/>
          <a:p>
            <a:r>
              <a:rPr lang="en-US" dirty="0">
                <a:solidFill>
                  <a:schemeClr val="accent5">
                    <a:lumMod val="50000"/>
                  </a:schemeClr>
                </a:solidFill>
                <a:latin typeface="Rockwell" panose="02060603020205020403" pitchFamily="18" charset="0"/>
              </a:rPr>
              <a:t>Guiding Principles</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825625"/>
            <a:ext cx="8378529" cy="4351338"/>
          </a:xfrm>
        </p:spPr>
        <p:txBody>
          <a:bodyPr vert="horz" lIns="91440" tIns="45720" rIns="91440" bIns="45720" rtlCol="0" anchor="t">
            <a:normAutofit/>
          </a:bodyPr>
          <a:lstStyle/>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Every child develops at his/her own pace and has diverse learning needs and approaches. </a:t>
            </a:r>
          </a:p>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Tuning in and being aware of the child’s specific needs and where they are developmentally can help you adjust the environment, daily activities and your expectations. </a:t>
            </a:r>
          </a:p>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Appropriate and realistic expectations for a child’s behavior based on their development</a:t>
            </a:r>
          </a:p>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Generally, we are more familiar with and talk about physical development and milestones but not as much about social-emotional milestones</a:t>
            </a:r>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Tree>
    <p:extLst>
      <p:ext uri="{BB962C8B-B14F-4D97-AF65-F5344CB8AC3E}">
        <p14:creationId xmlns:p14="http://schemas.microsoft.com/office/powerpoint/2010/main" val="390841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53873" y="-290271"/>
            <a:ext cx="8378529" cy="1325563"/>
          </a:xfrm>
        </p:spPr>
        <p:txBody>
          <a:bodyPr/>
          <a:lstStyle/>
          <a:p>
            <a:r>
              <a:rPr lang="en-US" dirty="0">
                <a:solidFill>
                  <a:schemeClr val="accent5">
                    <a:lumMod val="50000"/>
                  </a:schemeClr>
                </a:solidFill>
                <a:latin typeface="Rockwell" panose="02060603020205020403" pitchFamily="18" charset="0"/>
              </a:rPr>
              <a:t>Expectation Gap</a:t>
            </a:r>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pic>
        <p:nvPicPr>
          <p:cNvPr id="14" name="Content Placeholder 6">
            <a:extLst>
              <a:ext uri="{FF2B5EF4-FFF2-40B4-BE49-F238E27FC236}">
                <a16:creationId xmlns:a16="http://schemas.microsoft.com/office/drawing/2014/main" id="{6C29CECF-78D1-4DED-80C2-01A26C209D53}"/>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637308" y="918060"/>
            <a:ext cx="6663098" cy="5822708"/>
          </a:xfrm>
          <a:prstGeom prst="rect">
            <a:avLst/>
          </a:prstGeom>
        </p:spPr>
      </p:pic>
      <p:sp>
        <p:nvSpPr>
          <p:cNvPr id="15" name="TextBox 14">
            <a:extLst>
              <a:ext uri="{FF2B5EF4-FFF2-40B4-BE49-F238E27FC236}">
                <a16:creationId xmlns:a16="http://schemas.microsoft.com/office/drawing/2014/main" id="{FC07D770-9431-4F1E-8DB4-B4861633B5B7}"/>
              </a:ext>
            </a:extLst>
          </p:cNvPr>
          <p:cNvSpPr txBox="1"/>
          <p:nvPr/>
        </p:nvSpPr>
        <p:spPr>
          <a:xfrm>
            <a:off x="13662" y="6471464"/>
            <a:ext cx="1623646" cy="538609"/>
          </a:xfrm>
          <a:prstGeom prst="rect">
            <a:avLst/>
          </a:prstGeom>
          <a:noFill/>
        </p:spPr>
        <p:txBody>
          <a:bodyPr wrap="square" rtlCol="0">
            <a:spAutoFit/>
          </a:bodyPr>
          <a:lstStyle/>
          <a:p>
            <a:r>
              <a:rPr lang="en-US" sz="1100" dirty="0"/>
              <a:t>(ZERO TO THREE, 2016)</a:t>
            </a:r>
          </a:p>
          <a:p>
            <a:endParaRPr lang="en-US" dirty="0"/>
          </a:p>
        </p:txBody>
      </p:sp>
    </p:spTree>
    <p:extLst>
      <p:ext uri="{BB962C8B-B14F-4D97-AF65-F5344CB8AC3E}">
        <p14:creationId xmlns:p14="http://schemas.microsoft.com/office/powerpoint/2010/main" val="163844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57876" y="-138968"/>
            <a:ext cx="8378529" cy="1325563"/>
          </a:xfrm>
        </p:spPr>
        <p:txBody>
          <a:bodyPr/>
          <a:lstStyle/>
          <a:p>
            <a:r>
              <a:rPr lang="en-US" dirty="0">
                <a:solidFill>
                  <a:schemeClr val="accent5">
                    <a:lumMod val="50000"/>
                  </a:schemeClr>
                </a:solidFill>
                <a:latin typeface="Rockwell" panose="02060603020205020403" pitchFamily="18" charset="0"/>
              </a:rPr>
              <a:t>Expectation Gap</a:t>
            </a:r>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pic>
        <p:nvPicPr>
          <p:cNvPr id="14" name="Content Placeholder 13">
            <a:extLst>
              <a:ext uri="{FF2B5EF4-FFF2-40B4-BE49-F238E27FC236}">
                <a16:creationId xmlns:a16="http://schemas.microsoft.com/office/drawing/2014/main" id="{EBF89063-D630-40DE-AF8F-CCFC44AF3606}"/>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377085" y="946392"/>
            <a:ext cx="7262430" cy="5806637"/>
          </a:xfrm>
          <a:prstGeom prst="rect">
            <a:avLst/>
          </a:prstGeom>
        </p:spPr>
      </p:pic>
      <p:sp>
        <p:nvSpPr>
          <p:cNvPr id="15" name="TextBox 14">
            <a:extLst>
              <a:ext uri="{FF2B5EF4-FFF2-40B4-BE49-F238E27FC236}">
                <a16:creationId xmlns:a16="http://schemas.microsoft.com/office/drawing/2014/main" id="{2B6D130F-A7CD-47F3-AF79-6A16A3AE6B66}"/>
              </a:ext>
            </a:extLst>
          </p:cNvPr>
          <p:cNvSpPr txBox="1"/>
          <p:nvPr/>
        </p:nvSpPr>
        <p:spPr>
          <a:xfrm>
            <a:off x="0" y="6483725"/>
            <a:ext cx="1623646" cy="538609"/>
          </a:xfrm>
          <a:prstGeom prst="rect">
            <a:avLst/>
          </a:prstGeom>
          <a:noFill/>
        </p:spPr>
        <p:txBody>
          <a:bodyPr wrap="square" rtlCol="0">
            <a:spAutoFit/>
          </a:bodyPr>
          <a:lstStyle/>
          <a:p>
            <a:r>
              <a:rPr lang="en-US" sz="1100" dirty="0"/>
              <a:t>(ZERO TO THREE, 2016)</a:t>
            </a:r>
          </a:p>
          <a:p>
            <a:endParaRPr lang="en-US" dirty="0"/>
          </a:p>
        </p:txBody>
      </p:sp>
    </p:spTree>
    <p:extLst>
      <p:ext uri="{BB962C8B-B14F-4D97-AF65-F5344CB8AC3E}">
        <p14:creationId xmlns:p14="http://schemas.microsoft.com/office/powerpoint/2010/main" val="70192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57876" y="-138968"/>
            <a:ext cx="8378529" cy="1325563"/>
          </a:xfrm>
        </p:spPr>
        <p:txBody>
          <a:bodyPr/>
          <a:lstStyle/>
          <a:p>
            <a:r>
              <a:rPr lang="en-US" dirty="0">
                <a:solidFill>
                  <a:schemeClr val="accent5">
                    <a:lumMod val="50000"/>
                  </a:schemeClr>
                </a:solidFill>
                <a:latin typeface="Rockwell" panose="02060603020205020403" pitchFamily="18" charset="0"/>
              </a:rPr>
              <a:t>Expectation Gap</a:t>
            </a:r>
          </a:p>
        </p:txBody>
      </p:sp>
      <p:grpSp>
        <p:nvGrpSpPr>
          <p:cNvPr id="9" name="Group 8">
            <a:extLst>
              <a:ext uri="{FF2B5EF4-FFF2-40B4-BE49-F238E27FC236}">
                <a16:creationId xmlns:a16="http://schemas.microsoft.com/office/drawing/2014/main" id="{798EA88B-C439-4F17-9585-820972CE0BA5}"/>
              </a:ext>
              <a:ext uri="{C183D7F6-B498-43B3-948B-1728B52AA6E4}">
                <adec:decorative xmlns:adec="http://schemas.microsoft.com/office/drawing/2017/decorative" val="1"/>
              </a:ext>
            </a:extLst>
          </p:cNvPr>
          <p:cNvGrpSpPr/>
          <p:nvPr/>
        </p:nvGrpSpPr>
        <p:grpSpPr>
          <a:xfrm>
            <a:off x="9009186" y="0"/>
            <a:ext cx="3668917" cy="6941127"/>
            <a:chOff x="9009186" y="0"/>
            <a:chExt cx="3668917" cy="6941127"/>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Graphic 10" descr="Clipboard">
              <a:extLst>
                <a:ext uri="{FF2B5EF4-FFF2-40B4-BE49-F238E27FC236}">
                  <a16:creationId xmlns:a16="http://schemas.microsoft.com/office/drawing/2014/main" id="{4F58D0C9-D25F-4044-8F1B-4190E5A1BD5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9186" y="3272210"/>
              <a:ext cx="3668917" cy="3668917"/>
            </a:xfrm>
            <a:prstGeom prst="rect">
              <a:avLst/>
            </a:prstGeom>
          </p:spPr>
        </p:pic>
      </p:grpSp>
      <p:sp>
        <p:nvSpPr>
          <p:cNvPr id="15" name="TextBox 14">
            <a:extLst>
              <a:ext uri="{FF2B5EF4-FFF2-40B4-BE49-F238E27FC236}">
                <a16:creationId xmlns:a16="http://schemas.microsoft.com/office/drawing/2014/main" id="{2B6D130F-A7CD-47F3-AF79-6A16A3AE6B66}"/>
              </a:ext>
            </a:extLst>
          </p:cNvPr>
          <p:cNvSpPr txBox="1"/>
          <p:nvPr/>
        </p:nvSpPr>
        <p:spPr>
          <a:xfrm>
            <a:off x="0" y="6483725"/>
            <a:ext cx="1623646" cy="538609"/>
          </a:xfrm>
          <a:prstGeom prst="rect">
            <a:avLst/>
          </a:prstGeom>
          <a:noFill/>
        </p:spPr>
        <p:txBody>
          <a:bodyPr wrap="square" rtlCol="0">
            <a:spAutoFit/>
          </a:bodyPr>
          <a:lstStyle/>
          <a:p>
            <a:r>
              <a:rPr lang="en-US" sz="1100" dirty="0"/>
              <a:t>(ZERO TO THREE, 2016)</a:t>
            </a:r>
          </a:p>
          <a:p>
            <a:endParaRPr lang="en-US" dirty="0"/>
          </a:p>
        </p:txBody>
      </p:sp>
      <p:pic>
        <p:nvPicPr>
          <p:cNvPr id="16" name="Picture 15">
            <a:extLst>
              <a:ext uri="{FF2B5EF4-FFF2-40B4-BE49-F238E27FC236}">
                <a16:creationId xmlns:a16="http://schemas.microsoft.com/office/drawing/2014/main" id="{C6BB1048-EB11-4938-BD5A-14225ACAB566}"/>
              </a:ext>
            </a:extLst>
          </p:cNvPr>
          <p:cNvPicPr>
            <a:picLocks noChangeAspect="1"/>
          </p:cNvPicPr>
          <p:nvPr/>
        </p:nvPicPr>
        <p:blipFill>
          <a:blip r:embed="rId5"/>
          <a:stretch>
            <a:fillRect/>
          </a:stretch>
        </p:blipFill>
        <p:spPr>
          <a:xfrm>
            <a:off x="525279" y="1246682"/>
            <a:ext cx="8210550" cy="4610100"/>
          </a:xfrm>
          <a:prstGeom prst="rect">
            <a:avLst/>
          </a:prstGeom>
        </p:spPr>
      </p:pic>
    </p:spTree>
    <p:extLst>
      <p:ext uri="{BB962C8B-B14F-4D97-AF65-F5344CB8AC3E}">
        <p14:creationId xmlns:p14="http://schemas.microsoft.com/office/powerpoint/2010/main" val="252202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Progress Reports</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a:normAutofit/>
          </a:bodyPr>
          <a:lstStyle/>
          <a:p>
            <a:pPr marL="0" indent="0">
              <a:buNone/>
            </a:pPr>
            <a:endPar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Explanation of Progress:</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1 - Does very well</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2 - Satisfactory progress for age</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3 - Needs more time to develop and progress</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N/A - Not applicable at this time</a:t>
            </a:r>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267100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521284" y="365125"/>
            <a:ext cx="8378529" cy="1027257"/>
          </a:xfrm>
        </p:spPr>
        <p:txBody>
          <a:bodyPr/>
          <a:lstStyle/>
          <a:p>
            <a:r>
              <a:rPr lang="en-US" dirty="0">
                <a:solidFill>
                  <a:schemeClr val="accent5">
                    <a:lumMod val="50000"/>
                  </a:schemeClr>
                </a:solidFill>
                <a:latin typeface="Rockwell" panose="02060603020205020403" pitchFamily="18" charset="0"/>
              </a:rPr>
              <a:t>Progress Reports</a:t>
            </a:r>
          </a:p>
        </p:txBody>
      </p:sp>
      <p:sp>
        <p:nvSpPr>
          <p:cNvPr id="3" name="Content Placeholder 2">
            <a:extLst>
              <a:ext uri="{FF2B5EF4-FFF2-40B4-BE49-F238E27FC236}">
                <a16:creationId xmlns:a16="http://schemas.microsoft.com/office/drawing/2014/main" id="{B57E0B0F-4D29-4786-B2AB-B84D9F8B5429}"/>
              </a:ext>
            </a:extLst>
          </p:cNvPr>
          <p:cNvSpPr>
            <a:spLocks noGrp="1"/>
          </p:cNvSpPr>
          <p:nvPr>
            <p:ph idx="1"/>
          </p:nvPr>
        </p:nvSpPr>
        <p:spPr>
          <a:xfrm>
            <a:off x="521284" y="1392382"/>
            <a:ext cx="8378529" cy="4351338"/>
          </a:xfrm>
        </p:spPr>
        <p:txBody>
          <a:bodyPr>
            <a:normAutofit/>
          </a:bodyPr>
          <a:lstStyle/>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Explanation of Progress:</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1 - Does very well</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5">
                    <a:lumMod val="50000"/>
                  </a:schemeClr>
                </a:solidFill>
                <a:highlight>
                  <a:srgbClr val="FFFF00"/>
                </a:highlight>
                <a:latin typeface="Tahoma" panose="020B0604030504040204" pitchFamily="34" charset="0"/>
                <a:ea typeface="Tahoma" panose="020B0604030504040204" pitchFamily="34" charset="0"/>
                <a:cs typeface="Tahoma" panose="020B0604030504040204" pitchFamily="34" charset="0"/>
              </a:rPr>
              <a:t>2 - Satisfactory progress for age</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3 - Needs more time to develop and progress</a:t>
            </a:r>
          </a:p>
          <a:p>
            <a:pPr marL="0" indent="0">
              <a:buNone/>
            </a:pPr>
            <a:r>
              <a:rPr lang="en-US" sz="24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N/A - Not applicable at this time</a:t>
            </a:r>
          </a:p>
          <a:p>
            <a:pPr marL="0" indent="0">
              <a:buNone/>
            </a:pP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Exactly where your child is expected to be right now.</a:t>
            </a:r>
          </a:p>
          <a:p>
            <a:pPr marL="0" indent="0">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This means your child is learning, growing, developing as expected based on his/her age. </a:t>
            </a:r>
          </a:p>
        </p:txBody>
      </p:sp>
      <p:grpSp>
        <p:nvGrpSpPr>
          <p:cNvPr id="13" name="Group 12">
            <a:extLst>
              <a:ext uri="{FF2B5EF4-FFF2-40B4-BE49-F238E27FC236}">
                <a16:creationId xmlns:a16="http://schemas.microsoft.com/office/drawing/2014/main" id="{9C15E21A-C111-4D39-BB47-E83988E5A05E}"/>
              </a:ext>
              <a:ext uri="{C183D7F6-B498-43B3-948B-1728B52AA6E4}">
                <adec:decorative xmlns:adec="http://schemas.microsoft.com/office/drawing/2017/decorative" val="1"/>
              </a:ext>
            </a:extLst>
          </p:cNvPr>
          <p:cNvGrpSpPr/>
          <p:nvPr/>
        </p:nvGrpSpPr>
        <p:grpSpPr>
          <a:xfrm>
            <a:off x="9055676" y="0"/>
            <a:ext cx="3193475" cy="6954260"/>
            <a:chOff x="9055676" y="0"/>
            <a:chExt cx="3193475" cy="6954260"/>
          </a:xfrm>
        </p:grpSpPr>
        <p:grpSp>
          <p:nvGrpSpPr>
            <p:cNvPr id="10" name="Group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Test tubes">
              <a:extLst>
                <a:ext uri="{FF2B5EF4-FFF2-40B4-BE49-F238E27FC236}">
                  <a16:creationId xmlns:a16="http://schemas.microsoft.com/office/drawing/2014/main" id="{57BD2CFA-105C-4606-859E-A8413C62B3D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50534" y="4155643"/>
              <a:ext cx="2798617" cy="2798617"/>
            </a:xfrm>
            <a:prstGeom prst="rect">
              <a:avLst/>
            </a:prstGeom>
          </p:spPr>
        </p:pic>
      </p:grpSp>
    </p:spTree>
    <p:extLst>
      <p:ext uri="{BB962C8B-B14F-4D97-AF65-F5344CB8AC3E}">
        <p14:creationId xmlns:p14="http://schemas.microsoft.com/office/powerpoint/2010/main" val="550557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0</TotalTime>
  <Words>2397</Words>
  <Application>Microsoft Office PowerPoint</Application>
  <PresentationFormat>Widescreen</PresentationFormat>
  <Paragraphs>245</Paragraphs>
  <Slides>25</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Rockwell</vt:lpstr>
      <vt:lpstr>Tahoma</vt:lpstr>
      <vt:lpstr>Wingdings</vt:lpstr>
      <vt:lpstr>Office Theme</vt:lpstr>
      <vt:lpstr>MSPhotoEd.3</vt:lpstr>
      <vt:lpstr>Developmental Expectations</vt:lpstr>
      <vt:lpstr>Today’s Discussion</vt:lpstr>
      <vt:lpstr>Parent-Teacher Conference</vt:lpstr>
      <vt:lpstr>Guiding Principles</vt:lpstr>
      <vt:lpstr>Expectation Gap</vt:lpstr>
      <vt:lpstr>Expectation Gap</vt:lpstr>
      <vt:lpstr>Expectation Gap</vt:lpstr>
      <vt:lpstr>Progress Reports</vt:lpstr>
      <vt:lpstr>Progress Reports</vt:lpstr>
      <vt:lpstr>Progress Reports</vt:lpstr>
      <vt:lpstr>Progress Reports</vt:lpstr>
      <vt:lpstr>Preparing for Conference</vt:lpstr>
      <vt:lpstr>Questions for Teachers/Caregivers</vt:lpstr>
      <vt:lpstr>In the Event of a Concern…</vt:lpstr>
      <vt:lpstr>Early Intervention Services</vt:lpstr>
      <vt:lpstr>In the Event of a Concern…</vt:lpstr>
      <vt:lpstr>When a Parent’s Concerned…</vt:lpstr>
      <vt:lpstr>PowerPoint Presentation</vt:lpstr>
      <vt:lpstr>Kindergarten Readiness    [Birth – 12 months]</vt:lpstr>
      <vt:lpstr>Kindergarten Readiness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2020-01-26T17:44:06Z</dcterms:created>
  <dcterms:modified xsi:type="dcterms:W3CDTF">2020-01-29T03:57:26Z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